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40"/>
  </p:notesMasterIdLst>
  <p:sldIdLst>
    <p:sldId id="2147470148" r:id="rId2"/>
    <p:sldId id="2147470147" r:id="rId3"/>
    <p:sldId id="257" r:id="rId4"/>
    <p:sldId id="263" r:id="rId5"/>
    <p:sldId id="2147470132" r:id="rId6"/>
    <p:sldId id="264" r:id="rId7"/>
    <p:sldId id="261" r:id="rId8"/>
    <p:sldId id="2147470133" r:id="rId9"/>
    <p:sldId id="1207" r:id="rId10"/>
    <p:sldId id="2147470134" r:id="rId11"/>
    <p:sldId id="345" r:id="rId12"/>
    <p:sldId id="348" r:id="rId13"/>
    <p:sldId id="347" r:id="rId14"/>
    <p:sldId id="326" r:id="rId15"/>
    <p:sldId id="349" r:id="rId16"/>
    <p:sldId id="350" r:id="rId17"/>
    <p:sldId id="2147470135" r:id="rId18"/>
    <p:sldId id="359" r:id="rId19"/>
    <p:sldId id="2147470138" r:id="rId20"/>
    <p:sldId id="2147470137" r:id="rId21"/>
    <p:sldId id="302" r:id="rId22"/>
    <p:sldId id="2147470145" r:id="rId23"/>
    <p:sldId id="2147470139" r:id="rId24"/>
    <p:sldId id="2147470140" r:id="rId25"/>
    <p:sldId id="2147470143" r:id="rId26"/>
    <p:sldId id="2147470141" r:id="rId27"/>
    <p:sldId id="2147470142" r:id="rId28"/>
    <p:sldId id="2147470144" r:id="rId29"/>
    <p:sldId id="2147470146" r:id="rId30"/>
    <p:sldId id="14037" r:id="rId31"/>
    <p:sldId id="997" r:id="rId32"/>
    <p:sldId id="1005" r:id="rId33"/>
    <p:sldId id="829" r:id="rId34"/>
    <p:sldId id="1007" r:id="rId35"/>
    <p:sldId id="2147470149" r:id="rId36"/>
    <p:sldId id="2147470150" r:id="rId37"/>
    <p:sldId id="14026" r:id="rId38"/>
    <p:sldId id="418"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9"/>
  </p:normalViewPr>
  <p:slideViewPr>
    <p:cSldViewPr snapToGrid="0">
      <p:cViewPr varScale="1">
        <p:scale>
          <a:sx n="66" d="100"/>
          <a:sy n="66" d="100"/>
        </p:scale>
        <p:origin x="5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A1FD4-4C8E-1640-87E0-45A906D3752D}" type="datetimeFigureOut">
              <a:rPr lang="fr-FR" smtClean="0"/>
              <a:t>22/02/2025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AD411-A82F-F947-B4A6-02EA75E05AE1}" type="slidenum">
              <a:rPr lang="fr-FR" smtClean="0"/>
              <a:t>‹N°›</a:t>
            </a:fld>
            <a:endParaRPr lang="fr-FR"/>
          </a:p>
        </p:txBody>
      </p:sp>
    </p:spTree>
    <p:extLst>
      <p:ext uri="{BB962C8B-B14F-4D97-AF65-F5344CB8AC3E}">
        <p14:creationId xmlns:p14="http://schemas.microsoft.com/office/powerpoint/2010/main" val="410558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2FF0A6-B481-D14E-9EFD-690B616044C1}" type="slidenum">
              <a:rPr lang="fr-FR"/>
              <a:pPr/>
              <a:t>7</a:t>
            </a:fld>
            <a:endParaRPr lang="fr-FR"/>
          </a:p>
        </p:txBody>
      </p:sp>
      <p:sp>
        <p:nvSpPr>
          <p:cNvPr id="180226"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fr-FR"/>
          </a:p>
        </p:txBody>
      </p:sp>
    </p:spTree>
    <p:extLst>
      <p:ext uri="{BB962C8B-B14F-4D97-AF65-F5344CB8AC3E}">
        <p14:creationId xmlns:p14="http://schemas.microsoft.com/office/powerpoint/2010/main" val="102449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7334F84-4383-70F6-42AB-F884358150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71D9972-CA08-ED42-B506-7A490D05312A}" type="slidenum">
              <a:rPr lang="fr-FR" altLang="fr-FR"/>
              <a:pPr>
                <a:spcBef>
                  <a:spcPct val="0"/>
                </a:spcBef>
              </a:pPr>
              <a:t>13</a:t>
            </a:fld>
            <a:endParaRPr lang="fr-FR" altLang="fr-FR"/>
          </a:p>
        </p:txBody>
      </p:sp>
      <p:sp>
        <p:nvSpPr>
          <p:cNvPr id="29699" name="Rectangle 2">
            <a:extLst>
              <a:ext uri="{FF2B5EF4-FFF2-40B4-BE49-F238E27FC236}">
                <a16:creationId xmlns:a16="http://schemas.microsoft.com/office/drawing/2014/main" id="{18F70712-05F1-8F66-904C-5890AB2A73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AF29ED0B-6240-7D46-5446-7D12987767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F7C80"/>
              </a:buClr>
            </a:pPr>
            <a:endParaRPr lang="en-US" altLang="fr-FR">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03188" y="757238"/>
            <a:ext cx="6718300" cy="3779837"/>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4" name="Slide Number Placeholder 3"/>
          <p:cNvSpPr>
            <a:spLocks noGrp="1"/>
          </p:cNvSpPr>
          <p:nvPr>
            <p:ph type="sldNum" sz="quarter" idx="5"/>
          </p:nvPr>
        </p:nvSpPr>
        <p:spPr/>
        <p:txBody>
          <a:bodyPr/>
          <a:lstStyle/>
          <a:p>
            <a:pPr>
              <a:defRPr/>
            </a:pPr>
            <a:fld id="{C2A36E12-0EC7-41FF-B903-B1D361605FC7}" type="slidenum">
              <a:rPr lang="en-US" smtClean="0"/>
              <a:pPr>
                <a:defRPr/>
              </a:pPr>
              <a:t>30</a:t>
            </a:fld>
            <a:endParaRPr lang="en-US"/>
          </a:p>
        </p:txBody>
      </p:sp>
    </p:spTree>
    <p:extLst>
      <p:ext uri="{BB962C8B-B14F-4D97-AF65-F5344CB8AC3E}">
        <p14:creationId xmlns:p14="http://schemas.microsoft.com/office/powerpoint/2010/main" val="367463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fld id="{D2D34DFC-A142-1941-8E79-AB7522321820}" type="slidenum">
              <a:rPr lang="en-US" smtClean="0"/>
              <a:t>32</a:t>
            </a:fld>
            <a:endParaRPr lang="en-US"/>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327481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D34DFC-A142-1941-8E79-AB7522321820}" type="slidenum">
              <a:rPr lang="en-US" smtClean="0"/>
              <a:pPr/>
              <a:t>33</a:t>
            </a:fld>
            <a:endParaRPr lang="en-US"/>
          </a:p>
        </p:txBody>
      </p:sp>
    </p:spTree>
    <p:extLst>
      <p:ext uri="{BB962C8B-B14F-4D97-AF65-F5344CB8AC3E}">
        <p14:creationId xmlns:p14="http://schemas.microsoft.com/office/powerpoint/2010/main" val="139703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FABB2-A72E-45F8-97E2-CEBAD710A386}" type="slidenum">
              <a:rPr lang="fr-FR" smtClean="0"/>
              <a:t>37</a:t>
            </a:fld>
            <a:endParaRPr lang="fr-FR"/>
          </a:p>
        </p:txBody>
      </p:sp>
    </p:spTree>
    <p:extLst>
      <p:ext uri="{BB962C8B-B14F-4D97-AF65-F5344CB8AC3E}">
        <p14:creationId xmlns:p14="http://schemas.microsoft.com/office/powerpoint/2010/main" val="3651231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E43154-6094-8880-876F-381A0479B84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AEA842F-53EC-79A9-E7F8-64FD9B8BC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4B27E1C-9D33-60F1-A7A7-C0EA96606210}"/>
              </a:ext>
            </a:extLst>
          </p:cNvPr>
          <p:cNvSpPr>
            <a:spLocks noGrp="1"/>
          </p:cNvSpPr>
          <p:nvPr>
            <p:ph type="dt" sz="half" idx="10"/>
          </p:nvPr>
        </p:nvSpPr>
        <p:spPr/>
        <p:txBody>
          <a:bodyPr/>
          <a:lstStyle/>
          <a:p>
            <a:fld id="{5157AF8D-7563-994B-912E-AC4034E866FD}" type="datetime1">
              <a:rPr lang="fr-SN" smtClean="0"/>
              <a:t>22/02/2025</a:t>
            </a:fld>
            <a:endParaRPr lang="fr-FR"/>
          </a:p>
        </p:txBody>
      </p:sp>
      <p:sp>
        <p:nvSpPr>
          <p:cNvPr id="5" name="Espace réservé du pied de page 4">
            <a:extLst>
              <a:ext uri="{FF2B5EF4-FFF2-40B4-BE49-F238E27FC236}">
                <a16:creationId xmlns:a16="http://schemas.microsoft.com/office/drawing/2014/main" id="{5CB1EF4B-1CB2-59E7-9F06-A2E25BA864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2784CD-91AE-817A-4560-5F4A138EA1ED}"/>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1483615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13AA05-BD81-4598-A432-FA6C477A6CC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130DA52-06F9-1C2D-126A-2D52C373CBB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EFE5A0-A9D5-719C-9E6C-0AC1CD7F16B7}"/>
              </a:ext>
            </a:extLst>
          </p:cNvPr>
          <p:cNvSpPr>
            <a:spLocks noGrp="1"/>
          </p:cNvSpPr>
          <p:nvPr>
            <p:ph type="dt" sz="half" idx="10"/>
          </p:nvPr>
        </p:nvSpPr>
        <p:spPr/>
        <p:txBody>
          <a:bodyPr/>
          <a:lstStyle/>
          <a:p>
            <a:fld id="{B7E2BA9A-2AF9-1A44-B73A-140867AC4CF4}" type="datetime1">
              <a:rPr lang="fr-SN" smtClean="0"/>
              <a:t>22/02/2025</a:t>
            </a:fld>
            <a:endParaRPr lang="fr-FR"/>
          </a:p>
        </p:txBody>
      </p:sp>
      <p:sp>
        <p:nvSpPr>
          <p:cNvPr id="5" name="Espace réservé du pied de page 4">
            <a:extLst>
              <a:ext uri="{FF2B5EF4-FFF2-40B4-BE49-F238E27FC236}">
                <a16:creationId xmlns:a16="http://schemas.microsoft.com/office/drawing/2014/main" id="{A838D3AF-2E7C-C9FC-2AEC-E6807CFAB8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983B4A-D07F-2807-52C5-25CFD7D76B08}"/>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2531626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858D46F-0B3C-A30A-FC8B-AF1C53074E7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86763BF-7433-0B89-6DDF-E470B4D4C17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137D59-6DBC-B82B-7DB7-6FC943A55335}"/>
              </a:ext>
            </a:extLst>
          </p:cNvPr>
          <p:cNvSpPr>
            <a:spLocks noGrp="1"/>
          </p:cNvSpPr>
          <p:nvPr>
            <p:ph type="dt" sz="half" idx="10"/>
          </p:nvPr>
        </p:nvSpPr>
        <p:spPr/>
        <p:txBody>
          <a:bodyPr/>
          <a:lstStyle/>
          <a:p>
            <a:fld id="{177CAC47-6242-6448-9950-38F51A9C236F}" type="datetime1">
              <a:rPr lang="fr-SN" smtClean="0"/>
              <a:t>22/02/2025</a:t>
            </a:fld>
            <a:endParaRPr lang="fr-FR"/>
          </a:p>
        </p:txBody>
      </p:sp>
      <p:sp>
        <p:nvSpPr>
          <p:cNvPr id="5" name="Espace réservé du pied de page 4">
            <a:extLst>
              <a:ext uri="{FF2B5EF4-FFF2-40B4-BE49-F238E27FC236}">
                <a16:creationId xmlns:a16="http://schemas.microsoft.com/office/drawing/2014/main" id="{CFCFECBD-7095-67BD-900A-BC4E0EF52B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860850-E8A8-48B5-3485-52CEF02C2AA8}"/>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739557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285525"/>
            <a:ext cx="10972800" cy="914400"/>
          </a:xfrm>
        </p:spPr>
        <p:txBody>
          <a:bodyPr/>
          <a:lstStyle>
            <a:lvl1pPr>
              <a:defRPr sz="2200" cap="none" baseline="0"/>
            </a:lvl1pPr>
          </a:lstStyle>
          <a:p>
            <a:r>
              <a:rPr lang="en-US"/>
              <a:t>CLICK TO EDIT MASTER TITLE STYLE</a:t>
            </a:r>
          </a:p>
        </p:txBody>
      </p:sp>
      <p:sp>
        <p:nvSpPr>
          <p:cNvPr id="3" name="Content Placeholder 2"/>
          <p:cNvSpPr>
            <a:spLocks noGrp="1"/>
          </p:cNvSpPr>
          <p:nvPr>
            <p:ph idx="1"/>
          </p:nvPr>
        </p:nvSpPr>
        <p:spPr>
          <a:xfrm>
            <a:off x="670560" y="1462088"/>
            <a:ext cx="109728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4525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e de séparation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Espace réservé d’image 21" descr="Femme sur tablette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5" cy="6858000"/>
          </a:xfrm>
          <a:prstGeom prst="rect">
            <a:avLst/>
          </a:prstGeom>
          <a:solidFill>
            <a:schemeClr val="tx1"/>
          </a:solidFill>
        </p:spPr>
      </p:pic>
      <p:sp>
        <p:nvSpPr>
          <p:cNvPr id="6" name="Espace réservé d’image 5">
            <a:extLst>
              <a:ext uri="{FF2B5EF4-FFF2-40B4-BE49-F238E27FC236}">
                <a16:creationId xmlns:a16="http://schemas.microsoft.com/office/drawing/2014/main" id="{37D7B648-BE60-43F4-8E11-2AB267410D48}"/>
              </a:ext>
            </a:extLst>
          </p:cNvPr>
          <p:cNvSpPr>
            <a:spLocks noGrp="1"/>
          </p:cNvSpPr>
          <p:nvPr>
            <p:ph type="pic" sz="quarter" idx="10" hasCustomPrompt="1"/>
          </p:nvPr>
        </p:nvSpPr>
        <p:spPr>
          <a:xfrm>
            <a:off x="1124487" y="1"/>
            <a:ext cx="11067515"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rtlCol="0">
            <a:noAutofit/>
          </a:bodyPr>
          <a:lstStyle/>
          <a:p>
            <a:pPr rtl="0"/>
            <a:r>
              <a:rPr lang="fr-FR" noProof="0"/>
              <a:t>Cliquez sur l’icône pour ajouter une image</a:t>
            </a:r>
          </a:p>
        </p:txBody>
      </p:sp>
      <p:sp>
        <p:nvSpPr>
          <p:cNvPr id="4" name="Espace réservé du texte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7"/>
            <a:ext cx="4179375" cy="356463"/>
          </a:xfrm>
        </p:spPr>
        <p:txBody>
          <a:bodyPr lIns="0" rIns="0" rtlCol="0">
            <a:normAutofit/>
          </a:bodyPr>
          <a:lstStyle>
            <a:lvl1pPr marL="0" indent="0">
              <a:buNone/>
              <a:defRPr sz="1800" b="1" i="0" cap="all" spc="300" baseline="0">
                <a:solidFill>
                  <a:schemeClr val="bg1"/>
                </a:solidFill>
                <a:latin typeface="Speak Pro" panose="020B0504020101020102"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rtl="0"/>
            <a:r>
              <a:rPr lang="fr-FR" noProof="0"/>
              <a:t>Le sous-titre se place ici</a:t>
            </a:r>
          </a:p>
        </p:txBody>
      </p:sp>
      <p:sp>
        <p:nvSpPr>
          <p:cNvPr id="5" name="Titre 1">
            <a:extLst>
              <a:ext uri="{FF2B5EF4-FFF2-40B4-BE49-F238E27FC236}">
                <a16:creationId xmlns:a16="http://schemas.microsoft.com/office/drawing/2014/main" id="{BBC2EA4E-1692-1548-A245-3DC65B856DEB}"/>
              </a:ext>
            </a:extLst>
          </p:cNvPr>
          <p:cNvSpPr>
            <a:spLocks noGrp="1"/>
          </p:cNvSpPr>
          <p:nvPr>
            <p:ph type="ctrTitle"/>
          </p:nvPr>
        </p:nvSpPr>
        <p:spPr>
          <a:xfrm>
            <a:off x="1524000" y="2715791"/>
            <a:ext cx="4179376" cy="2387600"/>
          </a:xfrm>
        </p:spPr>
        <p:txBody>
          <a:bodyPr lIns="0" rIns="0" rtlCol="0" anchor="b">
            <a:normAutofit/>
          </a:bodyPr>
          <a:lstStyle>
            <a:lvl1pPr algn="l">
              <a:defRPr sz="4800" b="0" i="0" cap="all" baseline="0">
                <a:solidFill>
                  <a:schemeClr val="bg1"/>
                </a:solidFill>
                <a:latin typeface="Sagona ExtraLight" panose="02020303050505020204" pitchFamily="18" charset="0"/>
              </a:defRPr>
            </a:lvl1pPr>
          </a:lstStyle>
          <a:p>
            <a:pPr rtl="0"/>
            <a:r>
              <a:rPr lang="fr-FR" noProof="0"/>
              <a:t>Modifiez le style du titre</a:t>
            </a:r>
          </a:p>
        </p:txBody>
      </p:sp>
      <p:cxnSp>
        <p:nvCxnSpPr>
          <p:cNvPr id="8" name="Connecteur droit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75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Quote with Solid Background">
    <p:bg bwMode="auto">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D3CA67-462E-DB4D-B536-C3374C788F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6255" t="6029"/>
          <a:stretch>
            <a:fillRect/>
          </a:stretch>
        </p:blipFill>
        <p:spPr>
          <a:xfrm rot="5400000" flipV="1">
            <a:off x="2666996" y="-2666998"/>
            <a:ext cx="6858003" cy="12192001"/>
          </a:xfrm>
          <a:prstGeom prst="rect">
            <a:avLst/>
          </a:prstGeom>
        </p:spPr>
      </p:pic>
      <p:sp>
        <p:nvSpPr>
          <p:cNvPr id="7" name="Text Placeholder 6"/>
          <p:cNvSpPr>
            <a:spLocks noGrp="1"/>
          </p:cNvSpPr>
          <p:nvPr>
            <p:ph type="body" sz="quarter" idx="13" hasCustomPrompt="1"/>
          </p:nvPr>
        </p:nvSpPr>
        <p:spPr bwMode="gray">
          <a:xfrm>
            <a:off x="1828800" y="2011680"/>
            <a:ext cx="9144000" cy="3566160"/>
          </a:xfrm>
        </p:spPr>
        <p:txBody>
          <a:bodyPr/>
          <a:lstStyle>
            <a:lvl1pPr algn="l">
              <a:lnSpc>
                <a:spcPct val="90000"/>
              </a:lnSpc>
              <a:defRPr sz="2800">
                <a:solidFill>
                  <a:schemeClr val="bg1"/>
                </a:solidFill>
              </a:defRPr>
            </a:lvl1pPr>
            <a:lvl2pPr marL="1371566" indent="-228594" algn="l">
              <a:spcBef>
                <a:spcPts val="1800"/>
              </a:spcBef>
              <a:buFont typeface="Arial" panose="020B0604020202020204" pitchFamily="34" charset="0"/>
              <a:buChar char="–"/>
              <a:defRPr sz="1800">
                <a:solidFill>
                  <a:schemeClr val="bg1"/>
                </a:solidFill>
                <a:latin typeface="+mj-lt"/>
              </a:defRPr>
            </a:lvl2pPr>
          </a:lstStyle>
          <a:p>
            <a:pPr lvl="0"/>
            <a:r>
              <a:rPr lang="en-US"/>
              <a:t>Click to edit Quote text</a:t>
            </a:r>
          </a:p>
          <a:p>
            <a:pPr lvl="1"/>
            <a:r>
              <a:rPr lang="en-US"/>
              <a:t>Second level for attribution</a:t>
            </a:r>
          </a:p>
        </p:txBody>
      </p:sp>
      <p:sp>
        <p:nvSpPr>
          <p:cNvPr id="8" name="Text Placeholder 7"/>
          <p:cNvSpPr>
            <a:spLocks noGrp="1"/>
          </p:cNvSpPr>
          <p:nvPr>
            <p:ph type="body" sz="quarter" idx="14" hasCustomPrompt="1"/>
          </p:nvPr>
        </p:nvSpPr>
        <p:spPr bwMode="gray">
          <a:xfrm>
            <a:off x="670560" y="231847"/>
            <a:ext cx="6502400" cy="184666"/>
          </a:xfrm>
        </p:spPr>
        <p:txBody>
          <a:bodyPr rIns="0" bIns="0" anchor="ctr" anchorCtr="0">
            <a:spAutoFit/>
          </a:bodyPr>
          <a:lstStyle>
            <a:lvl1pPr>
              <a:defRPr sz="1000">
                <a:solidFill>
                  <a:schemeClr val="bg1"/>
                </a:solidFill>
              </a:defRPr>
            </a:lvl1pPr>
          </a:lstStyle>
          <a:p>
            <a:pPr lvl="0"/>
            <a:r>
              <a:rPr lang="en-US"/>
              <a:t>Click to edit Section Title</a:t>
            </a:r>
          </a:p>
        </p:txBody>
      </p:sp>
    </p:spTree>
    <p:extLst>
      <p:ext uri="{BB962C8B-B14F-4D97-AF65-F5344CB8AC3E}">
        <p14:creationId xmlns:p14="http://schemas.microsoft.com/office/powerpoint/2010/main" val="23431680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911FE-2398-7D84-3A52-5D57FA03282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054B051-217A-CCFC-067E-E3A2C5F0D21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A75C41-B645-C747-EC49-61D3D587BCF4}"/>
              </a:ext>
            </a:extLst>
          </p:cNvPr>
          <p:cNvSpPr>
            <a:spLocks noGrp="1"/>
          </p:cNvSpPr>
          <p:nvPr>
            <p:ph type="dt" sz="half" idx="10"/>
          </p:nvPr>
        </p:nvSpPr>
        <p:spPr/>
        <p:txBody>
          <a:bodyPr/>
          <a:lstStyle/>
          <a:p>
            <a:fld id="{44275396-1EDB-F54D-8B1C-583748BD2F84}" type="datetime1">
              <a:rPr lang="fr-SN" smtClean="0"/>
              <a:t>22/02/2025</a:t>
            </a:fld>
            <a:endParaRPr lang="fr-FR"/>
          </a:p>
        </p:txBody>
      </p:sp>
      <p:sp>
        <p:nvSpPr>
          <p:cNvPr id="5" name="Espace réservé du pied de page 4">
            <a:extLst>
              <a:ext uri="{FF2B5EF4-FFF2-40B4-BE49-F238E27FC236}">
                <a16:creationId xmlns:a16="http://schemas.microsoft.com/office/drawing/2014/main" id="{80AD33F5-DF2C-7F61-B335-BA4071A9DB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E9C525E-649E-6906-2BD9-50FD5020C60B}"/>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171866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17548-87A8-AF0D-FA98-80345657F27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81479F2-1D97-8BDB-3700-4635775837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4FF16B9-3482-9E9F-AFD7-AD4EA28BAB8D}"/>
              </a:ext>
            </a:extLst>
          </p:cNvPr>
          <p:cNvSpPr>
            <a:spLocks noGrp="1"/>
          </p:cNvSpPr>
          <p:nvPr>
            <p:ph type="dt" sz="half" idx="10"/>
          </p:nvPr>
        </p:nvSpPr>
        <p:spPr/>
        <p:txBody>
          <a:bodyPr/>
          <a:lstStyle/>
          <a:p>
            <a:fld id="{2C704F6B-EB2D-D64B-9B8B-2776FA7AD9E1}" type="datetime1">
              <a:rPr lang="fr-SN" smtClean="0"/>
              <a:t>22/02/2025</a:t>
            </a:fld>
            <a:endParaRPr lang="fr-FR"/>
          </a:p>
        </p:txBody>
      </p:sp>
      <p:sp>
        <p:nvSpPr>
          <p:cNvPr id="5" name="Espace réservé du pied de page 4">
            <a:extLst>
              <a:ext uri="{FF2B5EF4-FFF2-40B4-BE49-F238E27FC236}">
                <a16:creationId xmlns:a16="http://schemas.microsoft.com/office/drawing/2014/main" id="{AA6A7B01-24C7-EAD0-0956-1D400A7C42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D57C9D-9427-6A53-7741-C85825556AFF}"/>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254699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6BBB6F-E640-7609-F8BB-5752513CC9A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BD1E0B-9A21-DF52-9796-F7A2B209BA4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1D8BD5E-0681-DC29-F677-8C5F53B592E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036459D-17D3-FBCC-C13E-A1149B1878C4}"/>
              </a:ext>
            </a:extLst>
          </p:cNvPr>
          <p:cNvSpPr>
            <a:spLocks noGrp="1"/>
          </p:cNvSpPr>
          <p:nvPr>
            <p:ph type="dt" sz="half" idx="10"/>
          </p:nvPr>
        </p:nvSpPr>
        <p:spPr/>
        <p:txBody>
          <a:bodyPr/>
          <a:lstStyle/>
          <a:p>
            <a:fld id="{741C96F7-BFC9-4A46-9ECB-6BF35ECEAEBF}" type="datetime1">
              <a:rPr lang="fr-SN" smtClean="0"/>
              <a:t>22/02/2025</a:t>
            </a:fld>
            <a:endParaRPr lang="fr-FR"/>
          </a:p>
        </p:txBody>
      </p:sp>
      <p:sp>
        <p:nvSpPr>
          <p:cNvPr id="6" name="Espace réservé du pied de page 5">
            <a:extLst>
              <a:ext uri="{FF2B5EF4-FFF2-40B4-BE49-F238E27FC236}">
                <a16:creationId xmlns:a16="http://schemas.microsoft.com/office/drawing/2014/main" id="{290C8574-10C3-8D3B-C98E-79F56E758BA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87D815E-67B8-8982-D636-88A7BFABA461}"/>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394667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2848B-7055-E871-9DBC-A757662E9AD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C968E75-D3D6-AACB-DA08-F91848974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6F60D6B-D9AC-D24B-0C88-F9A1D87B946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644FFB9-42AC-DC8F-C6D2-79A826143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24BC919-22EC-E939-482C-D87A01CDBFF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CFDE752-126D-CFDF-B2C9-46C89C553B3B}"/>
              </a:ext>
            </a:extLst>
          </p:cNvPr>
          <p:cNvSpPr>
            <a:spLocks noGrp="1"/>
          </p:cNvSpPr>
          <p:nvPr>
            <p:ph type="dt" sz="half" idx="10"/>
          </p:nvPr>
        </p:nvSpPr>
        <p:spPr/>
        <p:txBody>
          <a:bodyPr/>
          <a:lstStyle/>
          <a:p>
            <a:fld id="{C0742C6B-E2FA-024E-AC38-BDBDE75EA842}" type="datetime1">
              <a:rPr lang="fr-SN" smtClean="0"/>
              <a:t>22/02/2025</a:t>
            </a:fld>
            <a:endParaRPr lang="fr-FR"/>
          </a:p>
        </p:txBody>
      </p:sp>
      <p:sp>
        <p:nvSpPr>
          <p:cNvPr id="8" name="Espace réservé du pied de page 7">
            <a:extLst>
              <a:ext uri="{FF2B5EF4-FFF2-40B4-BE49-F238E27FC236}">
                <a16:creationId xmlns:a16="http://schemas.microsoft.com/office/drawing/2014/main" id="{58A04A03-F7B6-2B90-F3AC-20B0A4FF627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6178B28-FA60-CB9B-4CF3-CA7C6147495C}"/>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217455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45E9C9-92BC-8D34-1DF7-4E0D6B78309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1CA2D28-FAC5-B3E5-DBAD-672A885E4710}"/>
              </a:ext>
            </a:extLst>
          </p:cNvPr>
          <p:cNvSpPr>
            <a:spLocks noGrp="1"/>
          </p:cNvSpPr>
          <p:nvPr>
            <p:ph type="dt" sz="half" idx="10"/>
          </p:nvPr>
        </p:nvSpPr>
        <p:spPr/>
        <p:txBody>
          <a:bodyPr/>
          <a:lstStyle/>
          <a:p>
            <a:fld id="{CED0DB24-7E53-3645-BDF8-BB3B4FAD0E8A}" type="datetime1">
              <a:rPr lang="fr-SN" smtClean="0"/>
              <a:t>22/02/2025</a:t>
            </a:fld>
            <a:endParaRPr lang="fr-FR"/>
          </a:p>
        </p:txBody>
      </p:sp>
      <p:sp>
        <p:nvSpPr>
          <p:cNvPr id="4" name="Espace réservé du pied de page 3">
            <a:extLst>
              <a:ext uri="{FF2B5EF4-FFF2-40B4-BE49-F238E27FC236}">
                <a16:creationId xmlns:a16="http://schemas.microsoft.com/office/drawing/2014/main" id="{ACED70EF-7B68-A788-CDC4-9491F386813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B6DB7BF-E8A0-4774-ED78-8362341DC0E2}"/>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2234906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539D1D-5F51-3F24-F9B1-D376B1122A64}"/>
              </a:ext>
            </a:extLst>
          </p:cNvPr>
          <p:cNvSpPr>
            <a:spLocks noGrp="1"/>
          </p:cNvSpPr>
          <p:nvPr>
            <p:ph type="dt" sz="half" idx="10"/>
          </p:nvPr>
        </p:nvSpPr>
        <p:spPr/>
        <p:txBody>
          <a:bodyPr/>
          <a:lstStyle/>
          <a:p>
            <a:fld id="{395207F2-2B6B-0940-A780-97B5B878B88B}" type="datetime1">
              <a:rPr lang="fr-SN" smtClean="0"/>
              <a:t>22/02/2025</a:t>
            </a:fld>
            <a:endParaRPr lang="fr-FR"/>
          </a:p>
        </p:txBody>
      </p:sp>
      <p:sp>
        <p:nvSpPr>
          <p:cNvPr id="3" name="Espace réservé du pied de page 2">
            <a:extLst>
              <a:ext uri="{FF2B5EF4-FFF2-40B4-BE49-F238E27FC236}">
                <a16:creationId xmlns:a16="http://schemas.microsoft.com/office/drawing/2014/main" id="{BA1DE8AB-81C6-BD1F-1029-0F9D4A84EC8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BFC7BE8-ACE2-C6A5-38E9-E15AE0BF723B}"/>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3910293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B775F2-BA1F-006B-2F6F-F5219794BD7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C946499-6978-A161-D061-289CC5AAF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57130E5-B675-EEC7-B834-476A2DC73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D5F914-03F8-A13C-0B56-D33EEC20FF61}"/>
              </a:ext>
            </a:extLst>
          </p:cNvPr>
          <p:cNvSpPr>
            <a:spLocks noGrp="1"/>
          </p:cNvSpPr>
          <p:nvPr>
            <p:ph type="dt" sz="half" idx="10"/>
          </p:nvPr>
        </p:nvSpPr>
        <p:spPr/>
        <p:txBody>
          <a:bodyPr/>
          <a:lstStyle/>
          <a:p>
            <a:fld id="{369AB525-A3D9-D74E-9AF7-D7DB6B9117A1}" type="datetime1">
              <a:rPr lang="fr-SN" smtClean="0"/>
              <a:t>22/02/2025</a:t>
            </a:fld>
            <a:endParaRPr lang="fr-FR"/>
          </a:p>
        </p:txBody>
      </p:sp>
      <p:sp>
        <p:nvSpPr>
          <p:cNvPr id="6" name="Espace réservé du pied de page 5">
            <a:extLst>
              <a:ext uri="{FF2B5EF4-FFF2-40B4-BE49-F238E27FC236}">
                <a16:creationId xmlns:a16="http://schemas.microsoft.com/office/drawing/2014/main" id="{D921D9BE-0A94-2DD5-3B3B-3C4A1E2B91B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5C6BEBE-94AE-85AB-56E4-313FD68013F9}"/>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77525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BC6AFA-DCF5-194B-9901-0EE06780D3B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E81C7AE-D04E-E331-A8FF-B5136A69AB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8E06F8C-F1E5-E827-6BD5-40CD5D227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9577A13-4680-C8B3-862E-561E8CD12884}"/>
              </a:ext>
            </a:extLst>
          </p:cNvPr>
          <p:cNvSpPr>
            <a:spLocks noGrp="1"/>
          </p:cNvSpPr>
          <p:nvPr>
            <p:ph type="dt" sz="half" idx="10"/>
          </p:nvPr>
        </p:nvSpPr>
        <p:spPr/>
        <p:txBody>
          <a:bodyPr/>
          <a:lstStyle/>
          <a:p>
            <a:fld id="{4E104BB6-6CAC-7145-BE7F-1C9765603901}" type="datetime1">
              <a:rPr lang="fr-SN" smtClean="0"/>
              <a:t>22/02/2025</a:t>
            </a:fld>
            <a:endParaRPr lang="fr-FR"/>
          </a:p>
        </p:txBody>
      </p:sp>
      <p:sp>
        <p:nvSpPr>
          <p:cNvPr id="6" name="Espace réservé du pied de page 5">
            <a:extLst>
              <a:ext uri="{FF2B5EF4-FFF2-40B4-BE49-F238E27FC236}">
                <a16:creationId xmlns:a16="http://schemas.microsoft.com/office/drawing/2014/main" id="{0DA3451C-C560-D36B-51C5-F8D0C663B1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28CD3AC-FD42-2D51-452B-0F4A0851F6EB}"/>
              </a:ext>
            </a:extLst>
          </p:cNvPr>
          <p:cNvSpPr>
            <a:spLocks noGrp="1"/>
          </p:cNvSpPr>
          <p:nvPr>
            <p:ph type="sldNum" sz="quarter" idx="12"/>
          </p:nvPr>
        </p:nvSpPr>
        <p:spPr/>
        <p:txBody>
          <a:bodyPr/>
          <a:lstStyle/>
          <a:p>
            <a:fld id="{EE6D8F7B-0F65-0641-B01D-DF5A2CB3B960}" type="slidenum">
              <a:rPr lang="fr-FR" smtClean="0"/>
              <a:t>‹N°›</a:t>
            </a:fld>
            <a:endParaRPr lang="fr-FR"/>
          </a:p>
        </p:txBody>
      </p:sp>
    </p:spTree>
    <p:extLst>
      <p:ext uri="{BB962C8B-B14F-4D97-AF65-F5344CB8AC3E}">
        <p14:creationId xmlns:p14="http://schemas.microsoft.com/office/powerpoint/2010/main" val="3255774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741A9D-F820-FFB5-4DB6-A507771444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36C1AA1-D029-3CD7-3A3D-213E0D7FE2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2592E3-3152-9375-5979-F13A1FB69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6713C-ABD1-FE4A-93D7-ACB487DE2B9E}" type="datetime1">
              <a:rPr lang="fr-SN" smtClean="0"/>
              <a:t>22/02/2025</a:t>
            </a:fld>
            <a:endParaRPr lang="fr-FR"/>
          </a:p>
        </p:txBody>
      </p:sp>
      <p:sp>
        <p:nvSpPr>
          <p:cNvPr id="5" name="Espace réservé du pied de page 4">
            <a:extLst>
              <a:ext uri="{FF2B5EF4-FFF2-40B4-BE49-F238E27FC236}">
                <a16:creationId xmlns:a16="http://schemas.microsoft.com/office/drawing/2014/main" id="{7CFB9849-9409-51A9-B351-E43EFB9FD9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4402185-3F78-7E16-3A8F-F8C13346E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D8F7B-0F65-0641-B01D-DF5A2CB3B960}" type="slidenum">
              <a:rPr lang="fr-FR" smtClean="0"/>
              <a:t>‹N°›</a:t>
            </a:fld>
            <a:endParaRPr lang="fr-FR"/>
          </a:p>
        </p:txBody>
      </p:sp>
    </p:spTree>
    <p:extLst>
      <p:ext uri="{BB962C8B-B14F-4D97-AF65-F5344CB8AC3E}">
        <p14:creationId xmlns:p14="http://schemas.microsoft.com/office/powerpoint/2010/main" val="32814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mailto:omar.gassama@2sc2p.sn" TargetMode="Externa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6.wmf"/><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ORTIC Conference on 3 - 6 November 2023 - South African Urological  Association">
            <a:extLst>
              <a:ext uri="{FF2B5EF4-FFF2-40B4-BE49-F238E27FC236}">
                <a16:creationId xmlns:a16="http://schemas.microsoft.com/office/drawing/2014/main" id="{A7B5089D-B437-DDC3-269A-EAFC4961C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593"/>
            <a:ext cx="12192000" cy="6763407"/>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ECC553E5-AD70-D873-BDBA-D01B7168E927}"/>
              </a:ext>
            </a:extLst>
          </p:cNvPr>
          <p:cNvSpPr>
            <a:spLocks noGrp="1"/>
          </p:cNvSpPr>
          <p:nvPr>
            <p:ph type="sldNum" sz="quarter" idx="12"/>
          </p:nvPr>
        </p:nvSpPr>
        <p:spPr/>
        <p:txBody>
          <a:bodyPr/>
          <a:lstStyle/>
          <a:p>
            <a:fld id="{EE6D8F7B-0F65-0641-B01D-DF5A2CB3B960}" type="slidenum">
              <a:rPr lang="fr-FR" smtClean="0"/>
              <a:t>0</a:t>
            </a:fld>
            <a:endParaRPr lang="fr-FR"/>
          </a:p>
        </p:txBody>
      </p:sp>
    </p:spTree>
    <p:extLst>
      <p:ext uri="{BB962C8B-B14F-4D97-AF65-F5344CB8AC3E}">
        <p14:creationId xmlns:p14="http://schemas.microsoft.com/office/powerpoint/2010/main" val="2769925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Omar GAssama\Desktop\HyperSnapPortable\Snap83.bmp">
            <a:extLst>
              <a:ext uri="{FF2B5EF4-FFF2-40B4-BE49-F238E27FC236}">
                <a16:creationId xmlns:a16="http://schemas.microsoft.com/office/drawing/2014/main" id="{F2304DB5-A28E-E9F5-0848-7E30EDAFAA07}"/>
              </a:ext>
            </a:extLst>
          </p:cNvPr>
          <p:cNvPicPr>
            <a:picLocks noChangeAspect="1" noChangeArrowheads="1"/>
          </p:cNvPicPr>
          <p:nvPr/>
        </p:nvPicPr>
        <p:blipFill>
          <a:blip r:embed="rId2" cstate="print"/>
          <a:srcRect/>
          <a:stretch>
            <a:fillRect/>
          </a:stretch>
        </p:blipFill>
        <p:spPr bwMode="auto">
          <a:xfrm>
            <a:off x="55703" y="6597"/>
            <a:ext cx="2520280" cy="1872208"/>
          </a:xfrm>
          <a:prstGeom prst="rect">
            <a:avLst/>
          </a:prstGeom>
          <a:noFill/>
        </p:spPr>
      </p:pic>
      <p:pic>
        <p:nvPicPr>
          <p:cNvPr id="3" name="Picture 3">
            <a:extLst>
              <a:ext uri="{FF2B5EF4-FFF2-40B4-BE49-F238E27FC236}">
                <a16:creationId xmlns:a16="http://schemas.microsoft.com/office/drawing/2014/main" id="{4D8C11B3-62FA-59DC-3F4C-697D01F41EFA}"/>
              </a:ext>
            </a:extLst>
          </p:cNvPr>
          <p:cNvPicPr>
            <a:picLocks noChangeAspect="1" noChangeArrowheads="1"/>
          </p:cNvPicPr>
          <p:nvPr/>
        </p:nvPicPr>
        <p:blipFill>
          <a:blip r:embed="rId3" cstate="print"/>
          <a:srcRect/>
          <a:stretch>
            <a:fillRect/>
          </a:stretch>
        </p:blipFill>
        <p:spPr bwMode="auto">
          <a:xfrm>
            <a:off x="270702" y="2528887"/>
            <a:ext cx="1800225" cy="1800225"/>
          </a:xfrm>
          <a:prstGeom prst="rect">
            <a:avLst/>
          </a:prstGeom>
          <a:noFill/>
          <a:ln w="9525">
            <a:noFill/>
            <a:miter lim="800000"/>
            <a:headEnd/>
            <a:tailEnd/>
          </a:ln>
        </p:spPr>
      </p:pic>
      <p:pic>
        <p:nvPicPr>
          <p:cNvPr id="4" name="Picture 2">
            <a:extLst>
              <a:ext uri="{FF2B5EF4-FFF2-40B4-BE49-F238E27FC236}">
                <a16:creationId xmlns:a16="http://schemas.microsoft.com/office/drawing/2014/main" id="{D7B66843-0A85-9765-FEF1-6B92C7FC83D8}"/>
              </a:ext>
            </a:extLst>
          </p:cNvPr>
          <p:cNvPicPr>
            <a:picLocks noChangeAspect="1" noChangeArrowheads="1"/>
          </p:cNvPicPr>
          <p:nvPr/>
        </p:nvPicPr>
        <p:blipFill>
          <a:blip r:embed="rId4" cstate="print"/>
          <a:srcRect/>
          <a:stretch>
            <a:fillRect/>
          </a:stretch>
        </p:blipFill>
        <p:spPr bwMode="auto">
          <a:xfrm>
            <a:off x="3623028" y="2538412"/>
            <a:ext cx="1771650" cy="1790700"/>
          </a:xfrm>
          <a:prstGeom prst="rect">
            <a:avLst/>
          </a:prstGeom>
          <a:noFill/>
          <a:ln w="9525">
            <a:noFill/>
            <a:miter lim="800000"/>
            <a:headEnd/>
            <a:tailEnd/>
          </a:ln>
        </p:spPr>
      </p:pic>
      <p:pic>
        <p:nvPicPr>
          <p:cNvPr id="5" name="Picture 4">
            <a:extLst>
              <a:ext uri="{FF2B5EF4-FFF2-40B4-BE49-F238E27FC236}">
                <a16:creationId xmlns:a16="http://schemas.microsoft.com/office/drawing/2014/main" id="{5CED6CA0-2E7C-300E-B568-88607EB8F8DE}"/>
              </a:ext>
            </a:extLst>
          </p:cNvPr>
          <p:cNvPicPr>
            <a:picLocks noChangeAspect="1" noChangeArrowheads="1"/>
          </p:cNvPicPr>
          <p:nvPr/>
        </p:nvPicPr>
        <p:blipFill>
          <a:blip r:embed="rId5" cstate="print"/>
          <a:srcRect/>
          <a:stretch>
            <a:fillRect/>
          </a:stretch>
        </p:blipFill>
        <p:spPr bwMode="auto">
          <a:xfrm>
            <a:off x="6946779" y="2528886"/>
            <a:ext cx="1800225" cy="1800225"/>
          </a:xfrm>
          <a:prstGeom prst="rect">
            <a:avLst/>
          </a:prstGeom>
          <a:noFill/>
          <a:ln w="9525">
            <a:noFill/>
            <a:miter lim="800000"/>
            <a:headEnd/>
            <a:tailEnd/>
          </a:ln>
        </p:spPr>
      </p:pic>
      <p:pic>
        <p:nvPicPr>
          <p:cNvPr id="6" name="Picture 5">
            <a:extLst>
              <a:ext uri="{FF2B5EF4-FFF2-40B4-BE49-F238E27FC236}">
                <a16:creationId xmlns:a16="http://schemas.microsoft.com/office/drawing/2014/main" id="{CDB7134D-17A5-E4A3-338B-DD48FB5E8137}"/>
              </a:ext>
            </a:extLst>
          </p:cNvPr>
          <p:cNvPicPr>
            <a:picLocks noChangeAspect="1" noChangeArrowheads="1"/>
          </p:cNvPicPr>
          <p:nvPr/>
        </p:nvPicPr>
        <p:blipFill>
          <a:blip r:embed="rId6" cstate="print"/>
          <a:srcRect/>
          <a:stretch>
            <a:fillRect/>
          </a:stretch>
        </p:blipFill>
        <p:spPr bwMode="auto">
          <a:xfrm>
            <a:off x="10057959" y="2484999"/>
            <a:ext cx="1790700" cy="1790700"/>
          </a:xfrm>
          <a:prstGeom prst="rect">
            <a:avLst/>
          </a:prstGeom>
          <a:noFill/>
          <a:ln w="9525">
            <a:noFill/>
            <a:miter lim="800000"/>
            <a:headEnd/>
            <a:tailEnd/>
          </a:ln>
        </p:spPr>
      </p:pic>
      <p:pic>
        <p:nvPicPr>
          <p:cNvPr id="7" name="Picture 6">
            <a:extLst>
              <a:ext uri="{FF2B5EF4-FFF2-40B4-BE49-F238E27FC236}">
                <a16:creationId xmlns:a16="http://schemas.microsoft.com/office/drawing/2014/main" id="{35CB5CDC-149C-F75F-7ADC-7A30576381CF}"/>
              </a:ext>
            </a:extLst>
          </p:cNvPr>
          <p:cNvPicPr>
            <a:picLocks noChangeAspect="1" noChangeArrowheads="1"/>
          </p:cNvPicPr>
          <p:nvPr/>
        </p:nvPicPr>
        <p:blipFill>
          <a:blip r:embed="rId7" cstate="print"/>
          <a:srcRect/>
          <a:stretch>
            <a:fillRect/>
          </a:stretch>
        </p:blipFill>
        <p:spPr bwMode="auto">
          <a:xfrm>
            <a:off x="5719585" y="121668"/>
            <a:ext cx="1734344" cy="1656184"/>
          </a:xfrm>
          <a:prstGeom prst="rect">
            <a:avLst/>
          </a:prstGeom>
          <a:noFill/>
          <a:ln w="9525">
            <a:noFill/>
            <a:miter lim="800000"/>
            <a:headEnd/>
            <a:tailEnd/>
          </a:ln>
        </p:spPr>
      </p:pic>
      <p:cxnSp>
        <p:nvCxnSpPr>
          <p:cNvPr id="9" name="Connecteur droit avec flèche 8">
            <a:extLst>
              <a:ext uri="{FF2B5EF4-FFF2-40B4-BE49-F238E27FC236}">
                <a16:creationId xmlns:a16="http://schemas.microsoft.com/office/drawing/2014/main" id="{A44A72D9-AB6E-FACF-C015-61D8991BF3F6}"/>
              </a:ext>
            </a:extLst>
          </p:cNvPr>
          <p:cNvCxnSpPr>
            <a:cxnSpLocks/>
            <a:endCxn id="4" idx="1"/>
          </p:cNvCxnSpPr>
          <p:nvPr/>
        </p:nvCxnSpPr>
        <p:spPr>
          <a:xfrm>
            <a:off x="2215397" y="3433762"/>
            <a:ext cx="14076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23ABF44F-F0CC-3D9D-F624-5BB183227C5A}"/>
              </a:ext>
            </a:extLst>
          </p:cNvPr>
          <p:cNvCxnSpPr>
            <a:cxnSpLocks/>
          </p:cNvCxnSpPr>
          <p:nvPr/>
        </p:nvCxnSpPr>
        <p:spPr>
          <a:xfrm>
            <a:off x="5418575" y="3380349"/>
            <a:ext cx="14076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01B7239A-65CF-38A0-6EA7-FE2816ECEE40}"/>
              </a:ext>
            </a:extLst>
          </p:cNvPr>
          <p:cNvCxnSpPr>
            <a:cxnSpLocks/>
          </p:cNvCxnSpPr>
          <p:nvPr/>
        </p:nvCxnSpPr>
        <p:spPr>
          <a:xfrm>
            <a:off x="8867577" y="3331698"/>
            <a:ext cx="128705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C7939DD6-3675-8269-D6BD-D0BCFAB351A4}"/>
              </a:ext>
            </a:extLst>
          </p:cNvPr>
          <p:cNvCxnSpPr>
            <a:cxnSpLocks/>
          </p:cNvCxnSpPr>
          <p:nvPr/>
        </p:nvCxnSpPr>
        <p:spPr>
          <a:xfrm flipH="1">
            <a:off x="2070927" y="3829051"/>
            <a:ext cx="14076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B02B0AC6-FD04-4718-E835-BF2CB8176A3A}"/>
              </a:ext>
            </a:extLst>
          </p:cNvPr>
          <p:cNvCxnSpPr>
            <a:cxnSpLocks/>
          </p:cNvCxnSpPr>
          <p:nvPr/>
        </p:nvCxnSpPr>
        <p:spPr>
          <a:xfrm flipH="1">
            <a:off x="5418575" y="3695700"/>
            <a:ext cx="14076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8E531052-8315-067D-354F-C4732BF74B42}"/>
              </a:ext>
            </a:extLst>
          </p:cNvPr>
          <p:cNvCxnSpPr>
            <a:cxnSpLocks/>
          </p:cNvCxnSpPr>
          <p:nvPr/>
        </p:nvCxnSpPr>
        <p:spPr>
          <a:xfrm flipH="1">
            <a:off x="8747004" y="3690938"/>
            <a:ext cx="14076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16EFC9B5-7C13-8C36-7781-B616163339B9}"/>
              </a:ext>
            </a:extLst>
          </p:cNvPr>
          <p:cNvSpPr txBox="1"/>
          <p:nvPr/>
        </p:nvSpPr>
        <p:spPr>
          <a:xfrm>
            <a:off x="432268" y="2014128"/>
            <a:ext cx="1138453" cy="461665"/>
          </a:xfrm>
          <a:prstGeom prst="rect">
            <a:avLst/>
          </a:prstGeom>
          <a:noFill/>
        </p:spPr>
        <p:txBody>
          <a:bodyPr wrap="none" rtlCol="0">
            <a:spAutoFit/>
          </a:bodyPr>
          <a:lstStyle/>
          <a:p>
            <a:r>
              <a:rPr lang="fr-FR" sz="2400" b="1" dirty="0"/>
              <a:t>Normal</a:t>
            </a:r>
          </a:p>
        </p:txBody>
      </p:sp>
      <p:sp>
        <p:nvSpPr>
          <p:cNvPr id="24" name="ZoneTexte 23">
            <a:extLst>
              <a:ext uri="{FF2B5EF4-FFF2-40B4-BE49-F238E27FC236}">
                <a16:creationId xmlns:a16="http://schemas.microsoft.com/office/drawing/2014/main" id="{061AD03A-7C1D-5C74-17EB-04ED74D91565}"/>
              </a:ext>
            </a:extLst>
          </p:cNvPr>
          <p:cNvSpPr txBox="1"/>
          <p:nvPr/>
        </p:nvSpPr>
        <p:spPr>
          <a:xfrm>
            <a:off x="4067065" y="1925212"/>
            <a:ext cx="848309" cy="461665"/>
          </a:xfrm>
          <a:prstGeom prst="rect">
            <a:avLst/>
          </a:prstGeom>
          <a:noFill/>
        </p:spPr>
        <p:txBody>
          <a:bodyPr wrap="none" rtlCol="0">
            <a:spAutoFit/>
          </a:bodyPr>
          <a:lstStyle/>
          <a:p>
            <a:r>
              <a:rPr lang="fr-FR" sz="2400" b="1" dirty="0"/>
              <a:t>CIN1 </a:t>
            </a:r>
          </a:p>
        </p:txBody>
      </p:sp>
      <p:sp>
        <p:nvSpPr>
          <p:cNvPr id="25" name="ZoneTexte 24">
            <a:extLst>
              <a:ext uri="{FF2B5EF4-FFF2-40B4-BE49-F238E27FC236}">
                <a16:creationId xmlns:a16="http://schemas.microsoft.com/office/drawing/2014/main" id="{FE1B3E9E-2D3A-8BAB-8E71-294D3A9D0F02}"/>
              </a:ext>
            </a:extLst>
          </p:cNvPr>
          <p:cNvSpPr txBox="1"/>
          <p:nvPr/>
        </p:nvSpPr>
        <p:spPr>
          <a:xfrm>
            <a:off x="7334585" y="1936749"/>
            <a:ext cx="1010213" cy="461665"/>
          </a:xfrm>
          <a:prstGeom prst="rect">
            <a:avLst/>
          </a:prstGeom>
          <a:noFill/>
        </p:spPr>
        <p:txBody>
          <a:bodyPr wrap="none" rtlCol="0">
            <a:spAutoFit/>
          </a:bodyPr>
          <a:lstStyle/>
          <a:p>
            <a:r>
              <a:rPr lang="fr-FR" sz="2400" b="1" dirty="0"/>
              <a:t>CIN 2+</a:t>
            </a:r>
          </a:p>
        </p:txBody>
      </p:sp>
      <p:sp>
        <p:nvSpPr>
          <p:cNvPr id="26" name="ZoneTexte 25">
            <a:extLst>
              <a:ext uri="{FF2B5EF4-FFF2-40B4-BE49-F238E27FC236}">
                <a16:creationId xmlns:a16="http://schemas.microsoft.com/office/drawing/2014/main" id="{99CE231C-FE8D-E29B-581F-6A8889AF07A6}"/>
              </a:ext>
            </a:extLst>
          </p:cNvPr>
          <p:cNvSpPr txBox="1"/>
          <p:nvPr/>
        </p:nvSpPr>
        <p:spPr>
          <a:xfrm>
            <a:off x="9778715" y="1925211"/>
            <a:ext cx="2349187" cy="461665"/>
          </a:xfrm>
          <a:prstGeom prst="rect">
            <a:avLst/>
          </a:prstGeom>
          <a:noFill/>
        </p:spPr>
        <p:txBody>
          <a:bodyPr wrap="square" rtlCol="0">
            <a:spAutoFit/>
          </a:bodyPr>
          <a:lstStyle/>
          <a:p>
            <a:r>
              <a:rPr lang="fr-FR" sz="2400" b="1" dirty="0"/>
              <a:t>Cancer invasif</a:t>
            </a:r>
          </a:p>
        </p:txBody>
      </p:sp>
      <p:sp>
        <p:nvSpPr>
          <p:cNvPr id="27" name="ZoneTexte 26">
            <a:extLst>
              <a:ext uri="{FF2B5EF4-FFF2-40B4-BE49-F238E27FC236}">
                <a16:creationId xmlns:a16="http://schemas.microsoft.com/office/drawing/2014/main" id="{F6139CF9-D524-E31D-04EA-FCCEFFC2C0F2}"/>
              </a:ext>
            </a:extLst>
          </p:cNvPr>
          <p:cNvSpPr txBox="1"/>
          <p:nvPr/>
        </p:nvSpPr>
        <p:spPr>
          <a:xfrm>
            <a:off x="230601" y="6380656"/>
            <a:ext cx="11730798" cy="461665"/>
          </a:xfrm>
          <a:prstGeom prst="rect">
            <a:avLst/>
          </a:prstGeom>
          <a:noFill/>
        </p:spPr>
        <p:txBody>
          <a:bodyPr wrap="square" rtlCol="0">
            <a:spAutoFit/>
          </a:bodyPr>
          <a:lstStyle/>
          <a:p>
            <a:r>
              <a:rPr lang="fr-FR" sz="2400" b="1" dirty="0"/>
              <a:t>Figure 1:</a:t>
            </a:r>
            <a:r>
              <a:rPr lang="fr-FR" sz="2400" dirty="0"/>
              <a:t> Histoire naturelle du cancer du col utérin adaptée selon GASSAMA</a:t>
            </a:r>
          </a:p>
        </p:txBody>
      </p:sp>
      <p:sp>
        <p:nvSpPr>
          <p:cNvPr id="28" name="ZoneTexte 27">
            <a:extLst>
              <a:ext uri="{FF2B5EF4-FFF2-40B4-BE49-F238E27FC236}">
                <a16:creationId xmlns:a16="http://schemas.microsoft.com/office/drawing/2014/main" id="{53008959-FF08-CCC6-2162-FE0CFD9B8C6F}"/>
              </a:ext>
            </a:extLst>
          </p:cNvPr>
          <p:cNvSpPr txBox="1"/>
          <p:nvPr/>
        </p:nvSpPr>
        <p:spPr>
          <a:xfrm>
            <a:off x="2774742" y="501822"/>
            <a:ext cx="1407630" cy="1015663"/>
          </a:xfrm>
          <a:prstGeom prst="rect">
            <a:avLst/>
          </a:prstGeom>
          <a:noFill/>
        </p:spPr>
        <p:txBody>
          <a:bodyPr wrap="square" rtlCol="0">
            <a:spAutoFit/>
          </a:bodyPr>
          <a:lstStyle/>
          <a:p>
            <a:r>
              <a:rPr lang="fr-FR" sz="2000" dirty="0"/>
              <a:t>HPV 16, 18, 31, 33, 45, 51, 52, 58</a:t>
            </a:r>
          </a:p>
        </p:txBody>
      </p:sp>
      <p:sp>
        <p:nvSpPr>
          <p:cNvPr id="29" name="ZoneTexte 28">
            <a:extLst>
              <a:ext uri="{FF2B5EF4-FFF2-40B4-BE49-F238E27FC236}">
                <a16:creationId xmlns:a16="http://schemas.microsoft.com/office/drawing/2014/main" id="{CE49BA7E-AE56-A71F-20FB-4520CB4E5074}"/>
              </a:ext>
            </a:extLst>
          </p:cNvPr>
          <p:cNvSpPr txBox="1"/>
          <p:nvPr/>
        </p:nvSpPr>
        <p:spPr>
          <a:xfrm>
            <a:off x="230601" y="4624297"/>
            <a:ext cx="2594493" cy="2215991"/>
          </a:xfrm>
          <a:prstGeom prst="rect">
            <a:avLst/>
          </a:prstGeom>
          <a:noFill/>
        </p:spPr>
        <p:txBody>
          <a:bodyPr wrap="none" rtlCol="0">
            <a:spAutoFit/>
          </a:bodyPr>
          <a:lstStyle/>
          <a:p>
            <a:r>
              <a:rPr lang="fr-FR" sz="2000" b="1" dirty="0"/>
              <a:t>Facteurs viraux</a:t>
            </a:r>
          </a:p>
          <a:p>
            <a:r>
              <a:rPr lang="fr-FR" sz="2000" dirty="0"/>
              <a:t>- Charge virale</a:t>
            </a:r>
          </a:p>
          <a:p>
            <a:r>
              <a:rPr lang="fr-FR" sz="2000" dirty="0"/>
              <a:t>- Type de virus</a:t>
            </a:r>
          </a:p>
          <a:p>
            <a:pPr marL="342900" indent="-342900">
              <a:buFontTx/>
              <a:buChar char="-"/>
            </a:pPr>
            <a:r>
              <a:rPr lang="fr-FR" sz="2000" dirty="0"/>
              <a:t>Persistance du virus</a:t>
            </a:r>
          </a:p>
          <a:p>
            <a:pPr marL="342900" indent="-342900">
              <a:buFontTx/>
              <a:buChar char="-"/>
            </a:pPr>
            <a:r>
              <a:rPr lang="fr-FR" sz="2000" dirty="0"/>
              <a:t>P53, Prb</a:t>
            </a:r>
          </a:p>
          <a:p>
            <a:pPr marL="342900" indent="-342900">
              <a:buFontTx/>
              <a:buChar char="-"/>
            </a:pPr>
            <a:r>
              <a:rPr lang="fr-FR" sz="2000" dirty="0"/>
              <a:t>HIV</a:t>
            </a:r>
          </a:p>
          <a:p>
            <a:endParaRPr lang="fr-FR" dirty="0"/>
          </a:p>
        </p:txBody>
      </p:sp>
      <p:sp>
        <p:nvSpPr>
          <p:cNvPr id="30" name="ZoneTexte 29">
            <a:extLst>
              <a:ext uri="{FF2B5EF4-FFF2-40B4-BE49-F238E27FC236}">
                <a16:creationId xmlns:a16="http://schemas.microsoft.com/office/drawing/2014/main" id="{7D59AC65-5491-6601-4E75-2C6A828F0790}"/>
              </a:ext>
            </a:extLst>
          </p:cNvPr>
          <p:cNvSpPr txBox="1"/>
          <p:nvPr/>
        </p:nvSpPr>
        <p:spPr>
          <a:xfrm>
            <a:off x="2919212" y="4624297"/>
            <a:ext cx="4805354" cy="1600438"/>
          </a:xfrm>
          <a:prstGeom prst="rect">
            <a:avLst/>
          </a:prstGeom>
          <a:noFill/>
        </p:spPr>
        <p:txBody>
          <a:bodyPr wrap="none" rtlCol="0">
            <a:spAutoFit/>
          </a:bodyPr>
          <a:lstStyle/>
          <a:p>
            <a:r>
              <a:rPr lang="fr-FR" sz="2000" b="1" dirty="0"/>
              <a:t>Facteurs environnementaux et alimentaires</a:t>
            </a:r>
          </a:p>
          <a:p>
            <a:r>
              <a:rPr lang="fr-FR" sz="2000" dirty="0"/>
              <a:t>- Hydrocarbures polycliques (encens)</a:t>
            </a:r>
          </a:p>
          <a:p>
            <a:r>
              <a:rPr lang="fr-FR" sz="2000" dirty="0"/>
              <a:t>- Tabac</a:t>
            </a:r>
          </a:p>
          <a:p>
            <a:r>
              <a:rPr lang="fr-FR" sz="2000" dirty="0"/>
              <a:t>- Carences en Zinc, en Sélénium</a:t>
            </a:r>
          </a:p>
          <a:p>
            <a:endParaRPr lang="fr-FR" dirty="0"/>
          </a:p>
        </p:txBody>
      </p:sp>
      <p:sp>
        <p:nvSpPr>
          <p:cNvPr id="31" name="ZoneTexte 30">
            <a:extLst>
              <a:ext uri="{FF2B5EF4-FFF2-40B4-BE49-F238E27FC236}">
                <a16:creationId xmlns:a16="http://schemas.microsoft.com/office/drawing/2014/main" id="{26CA3D05-ABEC-1230-0F5D-F9AC13E59F91}"/>
              </a:ext>
            </a:extLst>
          </p:cNvPr>
          <p:cNvSpPr txBox="1"/>
          <p:nvPr/>
        </p:nvSpPr>
        <p:spPr>
          <a:xfrm>
            <a:off x="7839692" y="4568043"/>
            <a:ext cx="4008918" cy="1908215"/>
          </a:xfrm>
          <a:prstGeom prst="rect">
            <a:avLst/>
          </a:prstGeom>
          <a:noFill/>
        </p:spPr>
        <p:txBody>
          <a:bodyPr wrap="none" rtlCol="0">
            <a:spAutoFit/>
          </a:bodyPr>
          <a:lstStyle/>
          <a:p>
            <a:r>
              <a:rPr lang="fr-FR" sz="2000" b="1" dirty="0"/>
              <a:t>Perturbations du microbiote vaginal</a:t>
            </a:r>
          </a:p>
          <a:p>
            <a:r>
              <a:rPr lang="fr-FR" sz="2000" dirty="0"/>
              <a:t>- Herpès Simplex Virus</a:t>
            </a:r>
          </a:p>
          <a:p>
            <a:r>
              <a:rPr lang="fr-FR" sz="2000" dirty="0"/>
              <a:t>- Chlamydiae Trachomatis</a:t>
            </a:r>
          </a:p>
          <a:p>
            <a:r>
              <a:rPr lang="fr-FR" sz="2000" dirty="0"/>
              <a:t>- Candida Albicans</a:t>
            </a:r>
          </a:p>
          <a:p>
            <a:endParaRPr lang="fr-FR" sz="2000" dirty="0"/>
          </a:p>
          <a:p>
            <a:endParaRPr lang="fr-FR" dirty="0"/>
          </a:p>
        </p:txBody>
      </p:sp>
      <p:sp>
        <p:nvSpPr>
          <p:cNvPr id="32" name="ZoneTexte 31">
            <a:extLst>
              <a:ext uri="{FF2B5EF4-FFF2-40B4-BE49-F238E27FC236}">
                <a16:creationId xmlns:a16="http://schemas.microsoft.com/office/drawing/2014/main" id="{74C329B5-4131-7967-EDF5-D6916EA33B9A}"/>
              </a:ext>
            </a:extLst>
          </p:cNvPr>
          <p:cNvSpPr txBox="1"/>
          <p:nvPr/>
        </p:nvSpPr>
        <p:spPr>
          <a:xfrm>
            <a:off x="7708033" y="135606"/>
            <a:ext cx="4428264" cy="1600438"/>
          </a:xfrm>
          <a:prstGeom prst="rect">
            <a:avLst/>
          </a:prstGeom>
          <a:noFill/>
        </p:spPr>
        <p:txBody>
          <a:bodyPr wrap="none" rtlCol="0">
            <a:spAutoFit/>
          </a:bodyPr>
          <a:lstStyle/>
          <a:p>
            <a:r>
              <a:rPr lang="fr-FR" sz="2000" b="1" dirty="0"/>
              <a:t>Facteurs gynécologiques et obstétricaux</a:t>
            </a:r>
          </a:p>
          <a:p>
            <a:r>
              <a:rPr lang="fr-FR" sz="2000" dirty="0"/>
              <a:t>- Précocité des rapports sexuels</a:t>
            </a:r>
          </a:p>
          <a:p>
            <a:r>
              <a:rPr lang="fr-FR" sz="2000" dirty="0"/>
              <a:t>- Multpartenariat</a:t>
            </a:r>
          </a:p>
          <a:p>
            <a:r>
              <a:rPr lang="fr-FR" sz="2000" dirty="0"/>
              <a:t>- Multiparité</a:t>
            </a:r>
          </a:p>
          <a:p>
            <a:endParaRPr lang="fr-FR" dirty="0"/>
          </a:p>
        </p:txBody>
      </p:sp>
      <p:sp>
        <p:nvSpPr>
          <p:cNvPr id="33" name="Espace réservé du numéro de diapositive 32">
            <a:extLst>
              <a:ext uri="{FF2B5EF4-FFF2-40B4-BE49-F238E27FC236}">
                <a16:creationId xmlns:a16="http://schemas.microsoft.com/office/drawing/2014/main" id="{94F50130-C29B-3E1C-90CC-2E2FECDAFD1F}"/>
              </a:ext>
            </a:extLst>
          </p:cNvPr>
          <p:cNvSpPr>
            <a:spLocks noGrp="1"/>
          </p:cNvSpPr>
          <p:nvPr>
            <p:ph type="sldNum" sz="quarter" idx="12"/>
          </p:nvPr>
        </p:nvSpPr>
        <p:spPr/>
        <p:txBody>
          <a:bodyPr/>
          <a:lstStyle/>
          <a:p>
            <a:fld id="{DF943E36-012F-B248-ACD2-753A8BD42C72}" type="slidenum">
              <a:rPr lang="fr-FR" smtClean="0"/>
              <a:t>9</a:t>
            </a:fld>
            <a:endParaRPr lang="fr-FR"/>
          </a:p>
        </p:txBody>
      </p:sp>
      <p:sp>
        <p:nvSpPr>
          <p:cNvPr id="8" name="ZoneTexte 7">
            <a:extLst>
              <a:ext uri="{FF2B5EF4-FFF2-40B4-BE49-F238E27FC236}">
                <a16:creationId xmlns:a16="http://schemas.microsoft.com/office/drawing/2014/main" id="{3F3DE42C-F7F3-0E47-595A-4D7666F4ABF6}"/>
              </a:ext>
            </a:extLst>
          </p:cNvPr>
          <p:cNvSpPr txBox="1"/>
          <p:nvPr/>
        </p:nvSpPr>
        <p:spPr>
          <a:xfrm>
            <a:off x="2445626" y="2904512"/>
            <a:ext cx="582211" cy="369332"/>
          </a:xfrm>
          <a:prstGeom prst="rect">
            <a:avLst/>
          </a:prstGeom>
          <a:noFill/>
        </p:spPr>
        <p:txBody>
          <a:bodyPr wrap="none" rtlCol="0">
            <a:spAutoFit/>
          </a:bodyPr>
          <a:lstStyle/>
          <a:p>
            <a:r>
              <a:rPr lang="fr-FR" b="1" dirty="0"/>
              <a:t>11%</a:t>
            </a:r>
          </a:p>
        </p:txBody>
      </p:sp>
      <p:sp>
        <p:nvSpPr>
          <p:cNvPr id="10" name="ZoneTexte 9">
            <a:extLst>
              <a:ext uri="{FF2B5EF4-FFF2-40B4-BE49-F238E27FC236}">
                <a16:creationId xmlns:a16="http://schemas.microsoft.com/office/drawing/2014/main" id="{B44D9DDE-69A3-E393-CBEF-5B8BBC44BB92}"/>
              </a:ext>
            </a:extLst>
          </p:cNvPr>
          <p:cNvSpPr txBox="1"/>
          <p:nvPr/>
        </p:nvSpPr>
        <p:spPr>
          <a:xfrm>
            <a:off x="5804894" y="2849373"/>
            <a:ext cx="582211" cy="369332"/>
          </a:xfrm>
          <a:prstGeom prst="rect">
            <a:avLst/>
          </a:prstGeom>
          <a:noFill/>
        </p:spPr>
        <p:txBody>
          <a:bodyPr wrap="none" rtlCol="0">
            <a:spAutoFit/>
          </a:bodyPr>
          <a:lstStyle/>
          <a:p>
            <a:r>
              <a:rPr lang="fr-FR" b="1" dirty="0"/>
              <a:t>11%</a:t>
            </a:r>
          </a:p>
        </p:txBody>
      </p:sp>
      <p:sp>
        <p:nvSpPr>
          <p:cNvPr id="11" name="ZoneTexte 10">
            <a:extLst>
              <a:ext uri="{FF2B5EF4-FFF2-40B4-BE49-F238E27FC236}">
                <a16:creationId xmlns:a16="http://schemas.microsoft.com/office/drawing/2014/main" id="{B582C84F-D02A-05E6-D31C-FF729B313C0F}"/>
              </a:ext>
            </a:extLst>
          </p:cNvPr>
          <p:cNvSpPr txBox="1"/>
          <p:nvPr/>
        </p:nvSpPr>
        <p:spPr>
          <a:xfrm>
            <a:off x="9091275" y="2884334"/>
            <a:ext cx="587020" cy="369332"/>
          </a:xfrm>
          <a:prstGeom prst="rect">
            <a:avLst/>
          </a:prstGeom>
          <a:noFill/>
        </p:spPr>
        <p:txBody>
          <a:bodyPr wrap="none" rtlCol="0">
            <a:spAutoFit/>
          </a:bodyPr>
          <a:lstStyle/>
          <a:p>
            <a:r>
              <a:rPr lang="fr-FR" b="1" dirty="0"/>
              <a:t>12%</a:t>
            </a:r>
          </a:p>
        </p:txBody>
      </p:sp>
      <p:sp>
        <p:nvSpPr>
          <p:cNvPr id="14" name="ZoneTexte 13">
            <a:extLst>
              <a:ext uri="{FF2B5EF4-FFF2-40B4-BE49-F238E27FC236}">
                <a16:creationId xmlns:a16="http://schemas.microsoft.com/office/drawing/2014/main" id="{2C74654A-27A0-097F-DB15-8356D9E4CE2A}"/>
              </a:ext>
            </a:extLst>
          </p:cNvPr>
          <p:cNvSpPr txBox="1"/>
          <p:nvPr/>
        </p:nvSpPr>
        <p:spPr>
          <a:xfrm>
            <a:off x="2531584" y="3884423"/>
            <a:ext cx="587020" cy="369332"/>
          </a:xfrm>
          <a:prstGeom prst="rect">
            <a:avLst/>
          </a:prstGeom>
          <a:noFill/>
        </p:spPr>
        <p:txBody>
          <a:bodyPr wrap="none" rtlCol="0">
            <a:spAutoFit/>
          </a:bodyPr>
          <a:lstStyle/>
          <a:p>
            <a:r>
              <a:rPr lang="fr-FR" b="1" dirty="0"/>
              <a:t>70%</a:t>
            </a:r>
          </a:p>
        </p:txBody>
      </p:sp>
      <p:sp>
        <p:nvSpPr>
          <p:cNvPr id="15" name="ZoneTexte 14">
            <a:extLst>
              <a:ext uri="{FF2B5EF4-FFF2-40B4-BE49-F238E27FC236}">
                <a16:creationId xmlns:a16="http://schemas.microsoft.com/office/drawing/2014/main" id="{14733CE1-40A2-EDE2-1213-FA927B2FBB48}"/>
              </a:ext>
            </a:extLst>
          </p:cNvPr>
          <p:cNvSpPr txBox="1"/>
          <p:nvPr/>
        </p:nvSpPr>
        <p:spPr>
          <a:xfrm>
            <a:off x="5950720" y="3695127"/>
            <a:ext cx="587020" cy="369332"/>
          </a:xfrm>
          <a:prstGeom prst="rect">
            <a:avLst/>
          </a:prstGeom>
          <a:noFill/>
        </p:spPr>
        <p:txBody>
          <a:bodyPr wrap="none" rtlCol="0">
            <a:spAutoFit/>
          </a:bodyPr>
          <a:lstStyle/>
          <a:p>
            <a:r>
              <a:rPr lang="fr-FR" b="1" dirty="0"/>
              <a:t>43%</a:t>
            </a:r>
          </a:p>
        </p:txBody>
      </p:sp>
      <p:sp>
        <p:nvSpPr>
          <p:cNvPr id="16" name="ZoneTexte 15">
            <a:extLst>
              <a:ext uri="{FF2B5EF4-FFF2-40B4-BE49-F238E27FC236}">
                <a16:creationId xmlns:a16="http://schemas.microsoft.com/office/drawing/2014/main" id="{89F8D673-1BBA-3F70-A1E4-BE55E48CBB91}"/>
              </a:ext>
            </a:extLst>
          </p:cNvPr>
          <p:cNvSpPr txBox="1"/>
          <p:nvPr/>
        </p:nvSpPr>
        <p:spPr>
          <a:xfrm>
            <a:off x="9191695" y="3761438"/>
            <a:ext cx="587020" cy="369332"/>
          </a:xfrm>
          <a:prstGeom prst="rect">
            <a:avLst/>
          </a:prstGeom>
          <a:noFill/>
        </p:spPr>
        <p:txBody>
          <a:bodyPr wrap="none" rtlCol="0">
            <a:spAutoFit/>
          </a:bodyPr>
          <a:lstStyle/>
          <a:p>
            <a:r>
              <a:rPr lang="fr-FR" b="1" dirty="0"/>
              <a:t>32%</a:t>
            </a:r>
          </a:p>
        </p:txBody>
      </p:sp>
    </p:spTree>
    <p:extLst>
      <p:ext uri="{BB962C8B-B14F-4D97-AF65-F5344CB8AC3E}">
        <p14:creationId xmlns:p14="http://schemas.microsoft.com/office/powerpoint/2010/main" val="2691843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0" y="0"/>
            <a:ext cx="12191999" cy="646331"/>
          </a:xfrm>
          <a:prstGeom prst="rect">
            <a:avLst/>
          </a:prstGeom>
          <a:solidFill>
            <a:schemeClr val="accent1">
              <a:lumMod val="40000"/>
              <a:lumOff val="60000"/>
            </a:schemeClr>
          </a:solidFill>
        </p:spPr>
        <p:txBody>
          <a:bodyPr wrap="square" rtlCol="0">
            <a:spAutoFit/>
          </a:bodyPr>
          <a:lstStyle/>
          <a:p>
            <a:pPr algn="ctr"/>
            <a:r>
              <a:rPr lang="fr-FR" sz="3600" b="1" dirty="0">
                <a:solidFill>
                  <a:srgbClr val="7030A0"/>
                </a:solidFill>
                <a:latin typeface="Tahoma" panose="020B0604030504040204" pitchFamily="34" charset="0"/>
                <a:ea typeface="Tahoma" panose="020B0604030504040204" pitchFamily="34" charset="0"/>
                <a:cs typeface="Tahoma" panose="020B0604030504040204" pitchFamily="34" charset="0"/>
              </a:rPr>
              <a:t>PAPILLOMAVIRUS HUMAINS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10</a:t>
            </a:fld>
            <a:endParaRPr lang="fr-FR"/>
          </a:p>
        </p:txBody>
      </p:sp>
      <p:sp>
        <p:nvSpPr>
          <p:cNvPr id="4" name="ZoneTexte 3">
            <a:extLst>
              <a:ext uri="{FF2B5EF4-FFF2-40B4-BE49-F238E27FC236}">
                <a16:creationId xmlns:a16="http://schemas.microsoft.com/office/drawing/2014/main" id="{1CD895E4-3424-CBFB-0345-A461921A626B}"/>
              </a:ext>
            </a:extLst>
          </p:cNvPr>
          <p:cNvSpPr txBox="1"/>
          <p:nvPr/>
        </p:nvSpPr>
        <p:spPr>
          <a:xfrm>
            <a:off x="628076" y="1429488"/>
            <a:ext cx="5467924" cy="4926862"/>
          </a:xfrm>
          <a:prstGeom prst="rect">
            <a:avLst/>
          </a:prstGeom>
          <a:noFill/>
        </p:spPr>
        <p:txBody>
          <a:bodyPr wrap="square" rtlCol="0">
            <a:spAutoFit/>
          </a:bodyPr>
          <a:lstStyle/>
          <a:p>
            <a:pPr eaLnBrk="1" hangingPunct="1">
              <a:lnSpc>
                <a:spcPct val="150000"/>
              </a:lnSpc>
            </a:pPr>
            <a:r>
              <a:rPr lang="fr-FR" altLang="fr-FR" sz="2800" dirty="0">
                <a:ea typeface="ＭＳ Ｐゴシック" panose="020B0600070205080204" pitchFamily="34" charset="-128"/>
              </a:rPr>
              <a:t>Petits virus nus Groupe I</a:t>
            </a:r>
          </a:p>
          <a:p>
            <a:pPr eaLnBrk="1" hangingPunct="1">
              <a:lnSpc>
                <a:spcPct val="150000"/>
              </a:lnSpc>
            </a:pPr>
            <a:r>
              <a:rPr lang="fr-FR" altLang="fr-FR" sz="2800" dirty="0">
                <a:ea typeface="ＭＳ Ｐゴシック" panose="020B0600070205080204" pitchFamily="34" charset="-128"/>
              </a:rPr>
              <a:t>- Famille: Papillomaviridae</a:t>
            </a:r>
          </a:p>
          <a:p>
            <a:pPr eaLnBrk="1" hangingPunct="1">
              <a:lnSpc>
                <a:spcPct val="150000"/>
              </a:lnSpc>
            </a:pPr>
            <a:r>
              <a:rPr lang="fr-FR" altLang="fr-FR" sz="2800" dirty="0">
                <a:ea typeface="ＭＳ Ｐゴシック" panose="020B0600070205080204" pitchFamily="34" charset="-128"/>
              </a:rPr>
              <a:t>- Genre: Papillomavirus</a:t>
            </a:r>
          </a:p>
          <a:p>
            <a:pPr eaLnBrk="1" hangingPunct="1">
              <a:lnSpc>
                <a:spcPct val="150000"/>
              </a:lnSpc>
            </a:pPr>
            <a:r>
              <a:rPr lang="fr-FR" altLang="fr-FR" sz="2800" dirty="0">
                <a:ea typeface="ＭＳ Ｐゴシック" panose="020B0600070205080204" pitchFamily="34" charset="-128"/>
              </a:rPr>
              <a:t>- Capside icosaédrique :</a:t>
            </a:r>
            <a:r>
              <a:rPr lang="fr-FR" altLang="fr-FR" sz="2800" dirty="0" err="1">
                <a:ea typeface="ＭＳ Ｐゴシック" panose="020B0600070205080204" pitchFamily="34" charset="-128"/>
              </a:rPr>
              <a:t>Ф</a:t>
            </a:r>
            <a:r>
              <a:rPr lang="fr-FR" altLang="fr-FR" sz="2800" dirty="0">
                <a:ea typeface="ＭＳ Ｐゴシック" panose="020B0600070205080204" pitchFamily="34" charset="-128"/>
              </a:rPr>
              <a:t> = 55 nm  </a:t>
            </a:r>
          </a:p>
          <a:p>
            <a:pPr eaLnBrk="1" hangingPunct="1">
              <a:lnSpc>
                <a:spcPct val="150000"/>
              </a:lnSpc>
            </a:pPr>
            <a:r>
              <a:rPr lang="fr-FR" altLang="fr-FR" sz="2800" dirty="0">
                <a:ea typeface="ＭＳ Ｐゴシック" panose="020B0600070205080204" pitchFamily="34" charset="-128"/>
              </a:rPr>
              <a:t>72 capsomères</a:t>
            </a:r>
          </a:p>
          <a:p>
            <a:pPr eaLnBrk="1" hangingPunct="1">
              <a:lnSpc>
                <a:spcPct val="150000"/>
              </a:lnSpc>
            </a:pPr>
            <a:r>
              <a:rPr lang="fr-FR" altLang="fr-FR" sz="2800" dirty="0">
                <a:ea typeface="ＭＳ Ｐゴシック" panose="020B0600070205080204" pitchFamily="34" charset="-128"/>
              </a:rPr>
              <a:t>- Protéines capside : déterminants antigéniques spécifiques de genre </a:t>
            </a:r>
          </a:p>
          <a:p>
            <a:pPr>
              <a:lnSpc>
                <a:spcPct val="120000"/>
              </a:lnSpc>
            </a:pPr>
            <a:endParaRPr lang="fr-FR" altLang="fr-FR" sz="1800" dirty="0">
              <a:ea typeface="ＭＳ Ｐゴシック" panose="020B0600070205080204" pitchFamily="34" charset="-128"/>
            </a:endParaRPr>
          </a:p>
        </p:txBody>
      </p:sp>
      <p:pic>
        <p:nvPicPr>
          <p:cNvPr id="5" name="Picture 2" descr="C:\Users\Omar GAssama\Desktop\HyperSnapPortable\Snap83.bmp">
            <a:extLst>
              <a:ext uri="{FF2B5EF4-FFF2-40B4-BE49-F238E27FC236}">
                <a16:creationId xmlns:a16="http://schemas.microsoft.com/office/drawing/2014/main" id="{75B386D7-18AF-E13F-5E1F-0EBF158842F0}"/>
              </a:ext>
            </a:extLst>
          </p:cNvPr>
          <p:cNvPicPr>
            <a:picLocks noChangeAspect="1" noChangeArrowheads="1"/>
          </p:cNvPicPr>
          <p:nvPr/>
        </p:nvPicPr>
        <p:blipFill>
          <a:blip r:embed="rId2" cstate="print"/>
          <a:srcRect/>
          <a:stretch>
            <a:fillRect/>
          </a:stretch>
        </p:blipFill>
        <p:spPr bwMode="auto">
          <a:xfrm>
            <a:off x="7106857" y="1628016"/>
            <a:ext cx="3880748" cy="3823660"/>
          </a:xfrm>
          <a:prstGeom prst="rect">
            <a:avLst/>
          </a:prstGeom>
          <a:noFill/>
        </p:spPr>
      </p:pic>
    </p:spTree>
    <p:extLst>
      <p:ext uri="{BB962C8B-B14F-4D97-AF65-F5344CB8AC3E}">
        <p14:creationId xmlns:p14="http://schemas.microsoft.com/office/powerpoint/2010/main" val="332864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0" y="0"/>
            <a:ext cx="12191999" cy="646331"/>
          </a:xfrm>
          <a:prstGeom prst="rect">
            <a:avLst/>
          </a:prstGeom>
          <a:solidFill>
            <a:schemeClr val="accent1">
              <a:lumMod val="40000"/>
              <a:lumOff val="60000"/>
            </a:schemeClr>
          </a:solidFill>
        </p:spPr>
        <p:txBody>
          <a:bodyPr wrap="square" rtlCol="0">
            <a:spAutoFit/>
          </a:bodyPr>
          <a:lstStyle/>
          <a:p>
            <a:pPr algn="ctr"/>
            <a:r>
              <a:rPr lang="fr-FR" sz="3600" b="1" dirty="0">
                <a:solidFill>
                  <a:srgbClr val="7030A0"/>
                </a:solidFill>
                <a:latin typeface="Tahoma" panose="020B0604030504040204" pitchFamily="34" charset="0"/>
                <a:ea typeface="Tahoma" panose="020B0604030504040204" pitchFamily="34" charset="0"/>
                <a:cs typeface="Tahoma" panose="020B0604030504040204" pitchFamily="34" charset="0"/>
              </a:rPr>
              <a:t>PAPILLOMAVIRUS HUMAINS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11</a:t>
            </a:fld>
            <a:endParaRPr lang="fr-FR"/>
          </a:p>
        </p:txBody>
      </p:sp>
      <p:sp>
        <p:nvSpPr>
          <p:cNvPr id="4" name="ZoneTexte 3">
            <a:extLst>
              <a:ext uri="{FF2B5EF4-FFF2-40B4-BE49-F238E27FC236}">
                <a16:creationId xmlns:a16="http://schemas.microsoft.com/office/drawing/2014/main" id="{1CD895E4-3424-CBFB-0345-A461921A626B}"/>
              </a:ext>
            </a:extLst>
          </p:cNvPr>
          <p:cNvSpPr txBox="1"/>
          <p:nvPr/>
        </p:nvSpPr>
        <p:spPr>
          <a:xfrm>
            <a:off x="439838" y="1012954"/>
            <a:ext cx="5517908" cy="4549835"/>
          </a:xfrm>
          <a:prstGeom prst="rect">
            <a:avLst/>
          </a:prstGeom>
          <a:noFill/>
        </p:spPr>
        <p:txBody>
          <a:bodyPr wrap="square" rtlCol="0">
            <a:spAutoFit/>
          </a:bodyPr>
          <a:lstStyle/>
          <a:p>
            <a:pPr eaLnBrk="1" hangingPunct="1">
              <a:lnSpc>
                <a:spcPct val="150000"/>
              </a:lnSpc>
            </a:pPr>
            <a:r>
              <a:rPr lang="fr-FR" altLang="fr-FR" sz="2800" dirty="0">
                <a:ea typeface="ＭＳ Ｐゴシック" panose="020B0600070205080204" pitchFamily="34" charset="-128"/>
              </a:rPr>
              <a:t>Génome </a:t>
            </a:r>
          </a:p>
          <a:p>
            <a:pPr eaLnBrk="1" hangingPunct="1">
              <a:lnSpc>
                <a:spcPct val="150000"/>
              </a:lnSpc>
            </a:pPr>
            <a:r>
              <a:rPr lang="fr-FR" altLang="fr-FR" sz="2800" dirty="0">
                <a:ea typeface="ＭＳ Ｐゴシック" panose="020B0600070205080204" pitchFamily="34" charset="-128"/>
              </a:rPr>
              <a:t>- Génotypes en fonction régions génomiques spécifiques (E6, E7 et L1) </a:t>
            </a:r>
          </a:p>
          <a:p>
            <a:pPr eaLnBrk="1" hangingPunct="1">
              <a:lnSpc>
                <a:spcPct val="150000"/>
              </a:lnSpc>
            </a:pPr>
            <a:r>
              <a:rPr lang="en-US" altLang="fr-FR" sz="2800" dirty="0">
                <a:ea typeface="ＭＳ Ｐゴシック" panose="020B0600070205080204" pitchFamily="34" charset="-128"/>
              </a:rPr>
              <a:t>- 120 genotypes séquencés sur 200 identifiés </a:t>
            </a:r>
            <a:r>
              <a:rPr lang="fr-FR" altLang="fr-FR" sz="2800" dirty="0">
                <a:ea typeface="ＭＳ Ｐゴシック" panose="020B0600070205080204" pitchFamily="34" charset="-128"/>
              </a:rPr>
              <a:t>: HPV-1 à HPV-120</a:t>
            </a:r>
          </a:p>
          <a:p>
            <a:pPr lvl="1" eaLnBrk="1" hangingPunct="1">
              <a:lnSpc>
                <a:spcPct val="150000"/>
              </a:lnSpc>
            </a:pPr>
            <a:r>
              <a:rPr lang="fr-FR" altLang="fr-FR" sz="2800" dirty="0">
                <a:ea typeface="ＭＳ Ｐゴシック" panose="020B0600070205080204" pitchFamily="34" charset="-128"/>
              </a:rPr>
              <a:t> </a:t>
            </a:r>
          </a:p>
        </p:txBody>
      </p:sp>
      <p:pic>
        <p:nvPicPr>
          <p:cNvPr id="5" name="Image 4">
            <a:extLst>
              <a:ext uri="{FF2B5EF4-FFF2-40B4-BE49-F238E27FC236}">
                <a16:creationId xmlns:a16="http://schemas.microsoft.com/office/drawing/2014/main" id="{5048A187-918D-E7C8-3320-F9C615131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7746" y="1325824"/>
            <a:ext cx="60452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02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0" y="0"/>
            <a:ext cx="12191999" cy="646331"/>
          </a:xfrm>
          <a:prstGeom prst="rect">
            <a:avLst/>
          </a:prstGeom>
          <a:solidFill>
            <a:schemeClr val="accent1">
              <a:lumMod val="40000"/>
              <a:lumOff val="60000"/>
            </a:schemeClr>
          </a:solidFill>
        </p:spPr>
        <p:txBody>
          <a:bodyPr wrap="square" rtlCol="0">
            <a:spAutoFit/>
          </a:bodyPr>
          <a:lstStyle/>
          <a:p>
            <a:pPr algn="ctr"/>
            <a:r>
              <a:rPr lang="fr-FR" sz="3600" b="1" dirty="0">
                <a:solidFill>
                  <a:srgbClr val="7030A0"/>
                </a:solidFill>
                <a:latin typeface="Tahoma" panose="020B0604030504040204" pitchFamily="34" charset="0"/>
                <a:ea typeface="Tahoma" panose="020B0604030504040204" pitchFamily="34" charset="0"/>
                <a:cs typeface="Tahoma" panose="020B0604030504040204" pitchFamily="34" charset="0"/>
              </a:rPr>
              <a:t>PAPILLOMAVIRUS HUMAINS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12</a:t>
            </a:fld>
            <a:endParaRPr lang="fr-FR"/>
          </a:p>
        </p:txBody>
      </p:sp>
      <p:sp>
        <p:nvSpPr>
          <p:cNvPr id="4" name="ZoneTexte 3">
            <a:extLst>
              <a:ext uri="{FF2B5EF4-FFF2-40B4-BE49-F238E27FC236}">
                <a16:creationId xmlns:a16="http://schemas.microsoft.com/office/drawing/2014/main" id="{1CD895E4-3424-CBFB-0345-A461921A626B}"/>
              </a:ext>
            </a:extLst>
          </p:cNvPr>
          <p:cNvSpPr txBox="1"/>
          <p:nvPr/>
        </p:nvSpPr>
        <p:spPr>
          <a:xfrm>
            <a:off x="220585" y="995590"/>
            <a:ext cx="4724865" cy="5196166"/>
          </a:xfrm>
          <a:prstGeom prst="rect">
            <a:avLst/>
          </a:prstGeom>
          <a:noFill/>
        </p:spPr>
        <p:txBody>
          <a:bodyPr wrap="square" rtlCol="0">
            <a:spAutoFit/>
          </a:bodyPr>
          <a:lstStyle/>
          <a:p>
            <a:pPr algn="l" eaLnBrk="1" hangingPunct="1">
              <a:lnSpc>
                <a:spcPct val="150000"/>
              </a:lnSpc>
            </a:pPr>
            <a:r>
              <a:rPr lang="fr-FR" altLang="fr-FR" sz="2800" dirty="0">
                <a:ea typeface="ＭＳ Ｐゴシック" panose="020B0600070205080204" pitchFamily="34" charset="-128"/>
              </a:rPr>
              <a:t>Génome = ADNds circulaire  8000 paires  bases  </a:t>
            </a:r>
          </a:p>
          <a:p>
            <a:pPr lvl="1" eaLnBrk="1" hangingPunct="1">
              <a:lnSpc>
                <a:spcPct val="150000"/>
              </a:lnSpc>
            </a:pPr>
            <a:r>
              <a:rPr lang="fr-FR" altLang="fr-FR" sz="2800" dirty="0">
                <a:ea typeface="ＭＳ Ｐゴシック" panose="020B0600070205080204" pitchFamily="34" charset="-128"/>
              </a:rPr>
              <a:t>1 seul brin codant : </a:t>
            </a:r>
          </a:p>
          <a:p>
            <a:pPr lvl="1" eaLnBrk="1" hangingPunct="1">
              <a:lnSpc>
                <a:spcPct val="150000"/>
              </a:lnSpc>
            </a:pPr>
            <a:r>
              <a:rPr lang="fr-FR" altLang="fr-FR" sz="2800" dirty="0">
                <a:ea typeface="ＭＳ Ｐゴシック" panose="020B0600070205080204" pitchFamily="34" charset="-128"/>
              </a:rPr>
              <a:t>-</a:t>
            </a:r>
            <a:r>
              <a:rPr lang="fr-FR" altLang="fr-FR" sz="2800" b="1" dirty="0">
                <a:ea typeface="ＭＳ Ｐゴシック" panose="020B0600070205080204" pitchFamily="34" charset="-128"/>
              </a:rPr>
              <a:t>Région précoce E </a:t>
            </a:r>
            <a:r>
              <a:rPr lang="fr-FR" altLang="fr-FR" sz="2800" dirty="0">
                <a:ea typeface="ＭＳ Ｐゴシック" panose="020B0600070205080204" pitchFamily="34" charset="-128"/>
              </a:rPr>
              <a:t>(Early)</a:t>
            </a:r>
          </a:p>
          <a:p>
            <a:pPr lvl="1" eaLnBrk="1" hangingPunct="1">
              <a:lnSpc>
                <a:spcPct val="150000"/>
              </a:lnSpc>
            </a:pPr>
            <a:r>
              <a:rPr lang="fr-FR" altLang="fr-FR" sz="2800" dirty="0">
                <a:ea typeface="ＭＳ Ｐゴシック" panose="020B0600070205080204" pitchFamily="34" charset="-128"/>
              </a:rPr>
              <a:t>-</a:t>
            </a:r>
            <a:r>
              <a:rPr lang="fr-FR" altLang="fr-FR" sz="2800" b="1" dirty="0">
                <a:ea typeface="ＭＳ Ｐゴシック" panose="020B0600070205080204" pitchFamily="34" charset="-128"/>
              </a:rPr>
              <a:t>Région tardive L </a:t>
            </a:r>
            <a:r>
              <a:rPr lang="fr-FR" altLang="fr-FR" sz="2800" dirty="0">
                <a:ea typeface="ＭＳ Ｐゴシック" panose="020B0600070205080204" pitchFamily="34" charset="-128"/>
              </a:rPr>
              <a:t>(</a:t>
            </a:r>
            <a:r>
              <a:rPr lang="fr-FR" altLang="fr-FR" sz="2800" dirty="0" err="1">
                <a:ea typeface="ＭＳ Ｐゴシック" panose="020B0600070205080204" pitchFamily="34" charset="-128"/>
              </a:rPr>
              <a:t>Late</a:t>
            </a:r>
            <a:r>
              <a:rPr lang="fr-FR" altLang="fr-FR" sz="2800" dirty="0">
                <a:ea typeface="ＭＳ Ｐゴシック" panose="020B0600070205080204" pitchFamily="34" charset="-128"/>
              </a:rPr>
              <a:t>) </a:t>
            </a:r>
          </a:p>
          <a:p>
            <a:pPr lvl="1" eaLnBrk="1" hangingPunct="1">
              <a:lnSpc>
                <a:spcPct val="150000"/>
              </a:lnSpc>
            </a:pPr>
            <a:r>
              <a:rPr lang="fr-FR" altLang="fr-FR" sz="2800" dirty="0">
                <a:ea typeface="ＭＳ Ｐゴシック" panose="020B0600070205080204" pitchFamily="34" charset="-128"/>
              </a:rPr>
              <a:t>-</a:t>
            </a:r>
            <a:r>
              <a:rPr lang="fr-FR" altLang="fr-FR" sz="2800" b="1" dirty="0">
                <a:ea typeface="ＭＳ Ｐゴシック" panose="020B0600070205080204" pitchFamily="34" charset="-128"/>
              </a:rPr>
              <a:t>Région de contrôle </a:t>
            </a:r>
            <a:r>
              <a:rPr lang="fr-FR" altLang="fr-FR" sz="2800" dirty="0">
                <a:ea typeface="ＭＳ Ｐゴシック" panose="020B0600070205080204" pitchFamily="34" charset="-128"/>
              </a:rPr>
              <a:t>appelée LCR (Long Control </a:t>
            </a:r>
            <a:r>
              <a:rPr lang="fr-FR" altLang="fr-FR" sz="2800" dirty="0" err="1">
                <a:ea typeface="ＭＳ Ｐゴシック" panose="020B0600070205080204" pitchFamily="34" charset="-128"/>
              </a:rPr>
              <a:t>Region</a:t>
            </a:r>
            <a:r>
              <a:rPr lang="fr-FR" altLang="fr-FR" sz="2800" dirty="0">
                <a:ea typeface="ＭＳ Ｐゴシック" panose="020B0600070205080204" pitchFamily="34" charset="-128"/>
              </a:rPr>
              <a:t>)</a:t>
            </a:r>
          </a:p>
        </p:txBody>
      </p:sp>
      <p:pic>
        <p:nvPicPr>
          <p:cNvPr id="8194" name="Picture 2">
            <a:extLst>
              <a:ext uri="{FF2B5EF4-FFF2-40B4-BE49-F238E27FC236}">
                <a16:creationId xmlns:a16="http://schemas.microsoft.com/office/drawing/2014/main" id="{77E4E67A-96AF-12AD-DD88-F17C6AD3B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620" y="1983345"/>
            <a:ext cx="7349924" cy="331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989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a:extLst>
              <a:ext uri="{FF2B5EF4-FFF2-40B4-BE49-F238E27FC236}">
                <a16:creationId xmlns:a16="http://schemas.microsoft.com/office/drawing/2014/main" id="{FA377B27-F74D-ECCF-EC8C-796BB4E4B24F}"/>
              </a:ext>
            </a:extLst>
          </p:cNvPr>
          <p:cNvSpPr>
            <a:spLocks noChangeArrowheads="1"/>
          </p:cNvSpPr>
          <p:nvPr/>
        </p:nvSpPr>
        <p:spPr bwMode="auto">
          <a:xfrm>
            <a:off x="7281863" y="2109788"/>
            <a:ext cx="228600" cy="152400"/>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866" name="Text Box 5">
            <a:extLst>
              <a:ext uri="{FF2B5EF4-FFF2-40B4-BE49-F238E27FC236}">
                <a16:creationId xmlns:a16="http://schemas.microsoft.com/office/drawing/2014/main" id="{1998392C-88E5-17EA-0BC5-6FEE40E84CD0}"/>
              </a:ext>
            </a:extLst>
          </p:cNvPr>
          <p:cNvSpPr txBox="1">
            <a:spLocks noChangeArrowheads="1"/>
          </p:cNvSpPr>
          <p:nvPr/>
        </p:nvSpPr>
        <p:spPr bwMode="auto">
          <a:xfrm>
            <a:off x="7697248" y="1790066"/>
            <a:ext cx="35622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b="1" dirty="0">
                <a:solidFill>
                  <a:srgbClr val="FF3300"/>
                </a:solidFill>
                <a:latin typeface="+mn-lt"/>
              </a:rPr>
              <a:t>Oncogène (Haut </a:t>
            </a:r>
            <a:r>
              <a:rPr lang="en-US" altLang="fr-FR" sz="2000" b="1" dirty="0" err="1">
                <a:solidFill>
                  <a:srgbClr val="FF3300"/>
                </a:solidFill>
                <a:latin typeface="+mn-lt"/>
              </a:rPr>
              <a:t>Risque</a:t>
            </a:r>
            <a:r>
              <a:rPr lang="en-US" altLang="fr-FR" sz="2000" b="1" dirty="0">
                <a:solidFill>
                  <a:srgbClr val="FF3300"/>
                </a:solidFill>
                <a:latin typeface="+mn-lt"/>
              </a:rPr>
              <a:t>)</a:t>
            </a:r>
          </a:p>
          <a:p>
            <a:pPr algn="ctr" eaLnBrk="1" hangingPunct="1">
              <a:defRPr/>
            </a:pPr>
            <a:r>
              <a:rPr lang="fr-FR" altLang="fr-FR" sz="2000" b="1" u="sng" dirty="0">
                <a:solidFill>
                  <a:srgbClr val="FF3300"/>
                </a:solidFill>
                <a:latin typeface="+mn-lt"/>
              </a:rPr>
              <a:t>HPV16 et HPV18</a:t>
            </a:r>
            <a:r>
              <a:rPr lang="fr-FR" altLang="fr-FR" sz="2000" b="1" dirty="0">
                <a:solidFill>
                  <a:srgbClr val="FF3300"/>
                </a:solidFill>
                <a:latin typeface="+mn-lt"/>
              </a:rPr>
              <a:t> les + fréquents</a:t>
            </a:r>
            <a:endParaRPr lang="en-US" altLang="fr-FR" sz="2000" b="1" dirty="0">
              <a:solidFill>
                <a:srgbClr val="FF3300"/>
              </a:solidFill>
              <a:latin typeface="+mn-lt"/>
            </a:endParaRPr>
          </a:p>
        </p:txBody>
      </p:sp>
      <p:sp>
        <p:nvSpPr>
          <p:cNvPr id="36867" name="Rectangle 6">
            <a:extLst>
              <a:ext uri="{FF2B5EF4-FFF2-40B4-BE49-F238E27FC236}">
                <a16:creationId xmlns:a16="http://schemas.microsoft.com/office/drawing/2014/main" id="{52699488-06BD-186C-BBAF-29A2784E9E49}"/>
              </a:ext>
            </a:extLst>
          </p:cNvPr>
          <p:cNvSpPr>
            <a:spLocks noChangeArrowheads="1"/>
          </p:cNvSpPr>
          <p:nvPr/>
        </p:nvSpPr>
        <p:spPr bwMode="auto">
          <a:xfrm>
            <a:off x="7281863" y="2781300"/>
            <a:ext cx="228600" cy="152400"/>
          </a:xfrm>
          <a:prstGeom prst="rect">
            <a:avLst/>
          </a:prstGeom>
          <a:solidFill>
            <a:schemeClr val="folHlink">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868" name="Text Box 7">
            <a:extLst>
              <a:ext uri="{FF2B5EF4-FFF2-40B4-BE49-F238E27FC236}">
                <a16:creationId xmlns:a16="http://schemas.microsoft.com/office/drawing/2014/main" id="{858B9DEE-7E90-4706-89D3-4D5CA72278AF}"/>
              </a:ext>
            </a:extLst>
          </p:cNvPr>
          <p:cNvSpPr txBox="1">
            <a:spLocks noChangeArrowheads="1"/>
          </p:cNvSpPr>
          <p:nvPr/>
        </p:nvSpPr>
        <p:spPr bwMode="auto">
          <a:xfrm>
            <a:off x="7499245" y="2622550"/>
            <a:ext cx="33747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b="1" dirty="0">
                <a:solidFill>
                  <a:schemeClr val="folHlink"/>
                </a:solidFill>
                <a:latin typeface="+mn-lt"/>
              </a:rPr>
              <a:t>Non </a:t>
            </a:r>
            <a:r>
              <a:rPr lang="en-US" altLang="fr-FR" sz="2000" b="1" dirty="0" err="1">
                <a:solidFill>
                  <a:schemeClr val="folHlink"/>
                </a:solidFill>
                <a:latin typeface="+mn-lt"/>
              </a:rPr>
              <a:t>oncogène</a:t>
            </a:r>
            <a:r>
              <a:rPr lang="en-US" altLang="fr-FR" sz="2000" b="1" dirty="0">
                <a:solidFill>
                  <a:schemeClr val="folHlink"/>
                </a:solidFill>
                <a:latin typeface="+mn-lt"/>
              </a:rPr>
              <a:t> (Bas </a:t>
            </a:r>
            <a:r>
              <a:rPr lang="en-US" altLang="fr-FR" sz="2000" b="1" dirty="0" err="1">
                <a:solidFill>
                  <a:schemeClr val="folHlink"/>
                </a:solidFill>
                <a:latin typeface="+mn-lt"/>
              </a:rPr>
              <a:t>Risque</a:t>
            </a:r>
            <a:r>
              <a:rPr lang="en-US" altLang="fr-FR" sz="2000" b="1" dirty="0">
                <a:solidFill>
                  <a:schemeClr val="folHlink"/>
                </a:solidFill>
                <a:latin typeface="+mn-lt"/>
              </a:rPr>
              <a:t>)</a:t>
            </a:r>
          </a:p>
          <a:p>
            <a:pPr algn="ctr" eaLnBrk="1" hangingPunct="1">
              <a:defRPr/>
            </a:pPr>
            <a:r>
              <a:rPr lang="fr-FR" altLang="fr-FR" sz="2000" b="1" u="sng" dirty="0">
                <a:solidFill>
                  <a:schemeClr val="folHlink"/>
                </a:solidFill>
                <a:latin typeface="+mn-lt"/>
              </a:rPr>
              <a:t>HPV6 et HPV11</a:t>
            </a:r>
            <a:r>
              <a:rPr lang="fr-FR" altLang="fr-FR" sz="2000" b="1" dirty="0">
                <a:solidFill>
                  <a:schemeClr val="folHlink"/>
                </a:solidFill>
                <a:latin typeface="+mn-lt"/>
              </a:rPr>
              <a:t> les+ fréquents</a:t>
            </a:r>
            <a:endParaRPr lang="en-US" altLang="fr-FR" sz="2000" b="1" dirty="0">
              <a:solidFill>
                <a:schemeClr val="folHlink"/>
              </a:solidFill>
              <a:latin typeface="+mn-lt"/>
            </a:endParaRPr>
          </a:p>
        </p:txBody>
      </p:sp>
      <p:sp>
        <p:nvSpPr>
          <p:cNvPr id="36869" name="Rectangle 9">
            <a:extLst>
              <a:ext uri="{FF2B5EF4-FFF2-40B4-BE49-F238E27FC236}">
                <a16:creationId xmlns:a16="http://schemas.microsoft.com/office/drawing/2014/main" id="{20EDFD0C-384C-EACF-4324-F0F6397D89C0}"/>
              </a:ext>
            </a:extLst>
          </p:cNvPr>
          <p:cNvSpPr>
            <a:spLocks noChangeArrowheads="1"/>
          </p:cNvSpPr>
          <p:nvPr/>
        </p:nvSpPr>
        <p:spPr bwMode="auto">
          <a:xfrm>
            <a:off x="7281863" y="3884613"/>
            <a:ext cx="228600" cy="152400"/>
          </a:xfrm>
          <a:prstGeom prst="rect">
            <a:avLst/>
          </a:prstGeom>
          <a:solidFill>
            <a:schemeClr val="hlink">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870" name="Text Box 10">
            <a:extLst>
              <a:ext uri="{FF2B5EF4-FFF2-40B4-BE49-F238E27FC236}">
                <a16:creationId xmlns:a16="http://schemas.microsoft.com/office/drawing/2014/main" id="{E5BCA531-5E3A-4E4D-DD03-D156ED416F86}"/>
              </a:ext>
            </a:extLst>
          </p:cNvPr>
          <p:cNvSpPr txBox="1">
            <a:spLocks noChangeArrowheads="1"/>
          </p:cNvSpPr>
          <p:nvPr/>
        </p:nvSpPr>
        <p:spPr bwMode="auto">
          <a:xfrm>
            <a:off x="7456164" y="3723761"/>
            <a:ext cx="739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800" dirty="0">
                <a:solidFill>
                  <a:schemeClr val="hlink"/>
                </a:solidFill>
                <a:latin typeface="+mn-lt"/>
              </a:rPr>
              <a:t>Warts</a:t>
            </a:r>
          </a:p>
        </p:txBody>
      </p:sp>
      <p:sp>
        <p:nvSpPr>
          <p:cNvPr id="36871" name="Rectangle 11">
            <a:extLst>
              <a:ext uri="{FF2B5EF4-FFF2-40B4-BE49-F238E27FC236}">
                <a16:creationId xmlns:a16="http://schemas.microsoft.com/office/drawing/2014/main" id="{BCCBD313-6A4A-4F38-5188-0F7CC9E6F163}"/>
              </a:ext>
            </a:extLst>
          </p:cNvPr>
          <p:cNvSpPr>
            <a:spLocks noChangeArrowheads="1"/>
          </p:cNvSpPr>
          <p:nvPr/>
        </p:nvSpPr>
        <p:spPr bwMode="auto">
          <a:xfrm>
            <a:off x="7281863" y="4189413"/>
            <a:ext cx="228600" cy="152400"/>
          </a:xfrm>
          <a:prstGeom prst="rect">
            <a:avLst/>
          </a:prstGeom>
          <a:solidFill>
            <a:srgbClr val="9933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872" name="Text Box 12">
            <a:extLst>
              <a:ext uri="{FF2B5EF4-FFF2-40B4-BE49-F238E27FC236}">
                <a16:creationId xmlns:a16="http://schemas.microsoft.com/office/drawing/2014/main" id="{3D16E51E-24EE-115F-ADE4-F0A8F0B9BB43}"/>
              </a:ext>
            </a:extLst>
          </p:cNvPr>
          <p:cNvSpPr txBox="1">
            <a:spLocks noChangeArrowheads="1"/>
          </p:cNvSpPr>
          <p:nvPr/>
        </p:nvSpPr>
        <p:spPr bwMode="auto">
          <a:xfrm>
            <a:off x="7510464" y="4076701"/>
            <a:ext cx="42295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dirty="0">
                <a:solidFill>
                  <a:srgbClr val="9933FF"/>
                </a:solidFill>
                <a:latin typeface="+mn-lt"/>
              </a:rPr>
              <a:t>Epidermodysplasia</a:t>
            </a:r>
          </a:p>
          <a:p>
            <a:pPr algn="ctr" eaLnBrk="1" hangingPunct="1">
              <a:defRPr/>
            </a:pPr>
            <a:r>
              <a:rPr lang="en-US" altLang="fr-FR" sz="2000" dirty="0" err="1">
                <a:solidFill>
                  <a:srgbClr val="9933FF"/>
                </a:solidFill>
                <a:latin typeface="+mn-lt"/>
              </a:rPr>
              <a:t>verruciformis</a:t>
            </a:r>
            <a:endParaRPr lang="en-US" altLang="fr-FR" sz="2000" dirty="0">
              <a:solidFill>
                <a:srgbClr val="9933FF"/>
              </a:solidFill>
              <a:latin typeface="+mn-lt"/>
            </a:endParaRPr>
          </a:p>
        </p:txBody>
      </p:sp>
      <p:sp>
        <p:nvSpPr>
          <p:cNvPr id="36873" name="Text Box 13">
            <a:extLst>
              <a:ext uri="{FF2B5EF4-FFF2-40B4-BE49-F238E27FC236}">
                <a16:creationId xmlns:a16="http://schemas.microsoft.com/office/drawing/2014/main" id="{051C9996-F5FE-7123-85E4-5518278E5BF7}"/>
              </a:ext>
            </a:extLst>
          </p:cNvPr>
          <p:cNvSpPr txBox="1">
            <a:spLocks noChangeArrowheads="1"/>
          </p:cNvSpPr>
          <p:nvPr/>
        </p:nvSpPr>
        <p:spPr bwMode="auto">
          <a:xfrm>
            <a:off x="7291273" y="4514851"/>
            <a:ext cx="1521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dirty="0">
                <a:solidFill>
                  <a:srgbClr val="9933FF"/>
                </a:solidFill>
                <a:latin typeface="+mn-lt"/>
              </a:rPr>
              <a:t>(Skin cancer)</a:t>
            </a:r>
          </a:p>
        </p:txBody>
      </p:sp>
      <p:sp>
        <p:nvSpPr>
          <p:cNvPr id="36874" name="Rectangle 14">
            <a:extLst>
              <a:ext uri="{FF2B5EF4-FFF2-40B4-BE49-F238E27FC236}">
                <a16:creationId xmlns:a16="http://schemas.microsoft.com/office/drawing/2014/main" id="{5388C1B9-7B4A-47CF-C098-E98E92C94A46}"/>
              </a:ext>
            </a:extLst>
          </p:cNvPr>
          <p:cNvSpPr>
            <a:spLocks noChangeArrowheads="1"/>
          </p:cNvSpPr>
          <p:nvPr/>
        </p:nvSpPr>
        <p:spPr bwMode="auto">
          <a:xfrm>
            <a:off x="7281863" y="4875213"/>
            <a:ext cx="228600" cy="152400"/>
          </a:xfrm>
          <a:prstGeom prst="rect">
            <a:avLst/>
          </a:prstGeom>
          <a:solidFill>
            <a:srgbClr val="99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solidFill>
                <a:srgbClr val="990000"/>
              </a:solidFill>
              <a:latin typeface="+mn-lt"/>
            </a:endParaRPr>
          </a:p>
        </p:txBody>
      </p:sp>
      <p:sp>
        <p:nvSpPr>
          <p:cNvPr id="36875" name="Text Box 15">
            <a:extLst>
              <a:ext uri="{FF2B5EF4-FFF2-40B4-BE49-F238E27FC236}">
                <a16:creationId xmlns:a16="http://schemas.microsoft.com/office/drawing/2014/main" id="{E7281F1D-5406-BA6E-AC51-C02517CAD4F6}"/>
              </a:ext>
            </a:extLst>
          </p:cNvPr>
          <p:cNvSpPr txBox="1">
            <a:spLocks noChangeArrowheads="1"/>
          </p:cNvSpPr>
          <p:nvPr/>
        </p:nvSpPr>
        <p:spPr bwMode="auto">
          <a:xfrm>
            <a:off x="7564763" y="4756158"/>
            <a:ext cx="19748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dirty="0">
                <a:solidFill>
                  <a:srgbClr val="990000"/>
                </a:solidFill>
                <a:latin typeface="+mn-lt"/>
              </a:rPr>
              <a:t>Verrucae vulgaris</a:t>
            </a:r>
          </a:p>
        </p:txBody>
      </p:sp>
      <p:sp>
        <p:nvSpPr>
          <p:cNvPr id="36876" name="Rectangle 16">
            <a:extLst>
              <a:ext uri="{FF2B5EF4-FFF2-40B4-BE49-F238E27FC236}">
                <a16:creationId xmlns:a16="http://schemas.microsoft.com/office/drawing/2014/main" id="{F6194153-E8A6-55B9-ECE9-FE4B81FC7ACD}"/>
              </a:ext>
            </a:extLst>
          </p:cNvPr>
          <p:cNvSpPr>
            <a:spLocks noChangeArrowheads="1"/>
          </p:cNvSpPr>
          <p:nvPr/>
        </p:nvSpPr>
        <p:spPr bwMode="auto">
          <a:xfrm>
            <a:off x="7281863" y="5226050"/>
            <a:ext cx="228600" cy="152400"/>
          </a:xfrm>
          <a:prstGeom prst="rect">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solidFill>
                <a:srgbClr val="990000"/>
              </a:solidFill>
              <a:latin typeface="+mn-lt"/>
            </a:endParaRPr>
          </a:p>
        </p:txBody>
      </p:sp>
      <p:sp>
        <p:nvSpPr>
          <p:cNvPr id="36877" name="Text Box 17">
            <a:extLst>
              <a:ext uri="{FF2B5EF4-FFF2-40B4-BE49-F238E27FC236}">
                <a16:creationId xmlns:a16="http://schemas.microsoft.com/office/drawing/2014/main" id="{FD64FAC4-BD6A-5098-F40D-62E2B8DA5574}"/>
              </a:ext>
            </a:extLst>
          </p:cNvPr>
          <p:cNvSpPr txBox="1">
            <a:spLocks noChangeArrowheads="1"/>
          </p:cNvSpPr>
          <p:nvPr/>
        </p:nvSpPr>
        <p:spPr bwMode="auto">
          <a:xfrm>
            <a:off x="7644297" y="5105945"/>
            <a:ext cx="1702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2000" dirty="0">
                <a:solidFill>
                  <a:schemeClr val="accent2"/>
                </a:solidFill>
                <a:latin typeface="+mn-lt"/>
              </a:rPr>
              <a:t>Butcher</a:t>
            </a:r>
            <a:r>
              <a:rPr lang="en-US" altLang="en-US" sz="2000" dirty="0">
                <a:solidFill>
                  <a:schemeClr val="accent2"/>
                </a:solidFill>
                <a:latin typeface="+mn-lt"/>
              </a:rPr>
              <a:t>’</a:t>
            </a:r>
            <a:r>
              <a:rPr lang="en-US" altLang="fr-FR" sz="2000" dirty="0">
                <a:solidFill>
                  <a:schemeClr val="accent2"/>
                </a:solidFill>
                <a:latin typeface="+mn-lt"/>
              </a:rPr>
              <a:t>s wart</a:t>
            </a:r>
          </a:p>
        </p:txBody>
      </p:sp>
      <p:sp>
        <p:nvSpPr>
          <p:cNvPr id="36878" name="Text Box 18">
            <a:extLst>
              <a:ext uri="{FF2B5EF4-FFF2-40B4-BE49-F238E27FC236}">
                <a16:creationId xmlns:a16="http://schemas.microsoft.com/office/drawing/2014/main" id="{24D5F4AD-277F-4959-4985-7F51341201C3}"/>
              </a:ext>
            </a:extLst>
          </p:cNvPr>
          <p:cNvSpPr txBox="1">
            <a:spLocks noChangeArrowheads="1"/>
          </p:cNvSpPr>
          <p:nvPr/>
        </p:nvSpPr>
        <p:spPr bwMode="auto">
          <a:xfrm>
            <a:off x="140541" y="-33915"/>
            <a:ext cx="10539059" cy="1938992"/>
          </a:xfrm>
          <a:prstGeom prst="rect">
            <a:avLst/>
          </a:prstGeom>
          <a:solidFill>
            <a:schemeClr val="accent1">
              <a:lumMod val="40000"/>
              <a:lumOff val="60000"/>
            </a:schemeClr>
          </a:solidFill>
          <a:ln>
            <a:noFill/>
          </a:ln>
        </p:spPr>
        <p:txBody>
          <a:bodyPr wrap="squar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fr-FR" altLang="fr-FR" sz="4000" b="1" dirty="0">
                <a:solidFill>
                  <a:srgbClr val="7030A0"/>
                </a:solidFill>
                <a:latin typeface="Tahoma" panose="020B0604030504040204" pitchFamily="34" charset="0"/>
                <a:ea typeface="Tahoma" panose="020B0604030504040204" pitchFamily="34" charset="0"/>
                <a:cs typeface="Tahoma" panose="020B0604030504040204" pitchFamily="34" charset="0"/>
              </a:rPr>
              <a:t>PAPILLOMAVIRUS HUMAINS</a:t>
            </a:r>
            <a:br>
              <a:rPr lang="fr-FR" altLang="fr-FR" sz="4000" b="1" dirty="0">
                <a:solidFill>
                  <a:srgbClr val="7030A0"/>
                </a:solidFill>
                <a:latin typeface="Tahoma" panose="020B0604030504040204" pitchFamily="34" charset="0"/>
                <a:ea typeface="Tahoma" panose="020B0604030504040204" pitchFamily="34" charset="0"/>
                <a:cs typeface="Tahoma" panose="020B0604030504040204" pitchFamily="34" charset="0"/>
              </a:rPr>
            </a:br>
            <a:r>
              <a:rPr lang="fr-FR" altLang="fr-FR" sz="4000" b="1" dirty="0">
                <a:solidFill>
                  <a:srgbClr val="7030A0"/>
                </a:solidFill>
                <a:latin typeface="Tahoma" panose="020B0604030504040204" pitchFamily="34" charset="0"/>
                <a:ea typeface="Tahoma" panose="020B0604030504040204" pitchFamily="34" charset="0"/>
                <a:cs typeface="Tahoma" panose="020B0604030504040204" pitchFamily="34" charset="0"/>
              </a:rPr>
              <a:t>Caractères du virus</a:t>
            </a:r>
          </a:p>
          <a:p>
            <a:pPr algn="ctr" eaLnBrk="1" hangingPunct="1">
              <a:defRPr/>
            </a:pPr>
            <a:r>
              <a:rPr lang="en-US" altLang="fr-FR" sz="4000" b="1" dirty="0">
                <a:solidFill>
                  <a:srgbClr val="7030A0"/>
                </a:solidFill>
                <a:latin typeface="Tahoma" panose="020B0604030504040204" pitchFamily="34" charset="0"/>
                <a:ea typeface="Tahoma" panose="020B0604030504040204" pitchFamily="34" charset="0"/>
                <a:cs typeface="Tahoma" panose="020B0604030504040204" pitchFamily="34" charset="0"/>
              </a:rPr>
              <a:t>Classification des génotypes </a:t>
            </a:r>
          </a:p>
        </p:txBody>
      </p:sp>
      <p:sp>
        <p:nvSpPr>
          <p:cNvPr id="36879" name="Text Box 19">
            <a:extLst>
              <a:ext uri="{FF2B5EF4-FFF2-40B4-BE49-F238E27FC236}">
                <a16:creationId xmlns:a16="http://schemas.microsoft.com/office/drawing/2014/main" id="{0BC3E261-F71F-998F-1232-2B1FB30B86DB}"/>
              </a:ext>
            </a:extLst>
          </p:cNvPr>
          <p:cNvSpPr txBox="1">
            <a:spLocks noChangeArrowheads="1"/>
          </p:cNvSpPr>
          <p:nvPr/>
        </p:nvSpPr>
        <p:spPr bwMode="auto">
          <a:xfrm>
            <a:off x="7115659" y="6029326"/>
            <a:ext cx="3878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400" dirty="0">
                <a:solidFill>
                  <a:schemeClr val="tx2"/>
                </a:solidFill>
                <a:latin typeface="+mn-lt"/>
              </a:rPr>
              <a:t>Adapted from Los Alamos HPV Sequence Database</a:t>
            </a:r>
          </a:p>
        </p:txBody>
      </p:sp>
      <p:grpSp>
        <p:nvGrpSpPr>
          <p:cNvPr id="28689" name="Group 20">
            <a:extLst>
              <a:ext uri="{FF2B5EF4-FFF2-40B4-BE49-F238E27FC236}">
                <a16:creationId xmlns:a16="http://schemas.microsoft.com/office/drawing/2014/main" id="{F22ED97F-C599-BFBF-712C-D63A4DFBFDA5}"/>
              </a:ext>
            </a:extLst>
          </p:cNvPr>
          <p:cNvGrpSpPr>
            <a:grpSpLocks/>
          </p:cNvGrpSpPr>
          <p:nvPr/>
        </p:nvGrpSpPr>
        <p:grpSpPr bwMode="auto">
          <a:xfrm>
            <a:off x="254644" y="2109788"/>
            <a:ext cx="6176010" cy="4475154"/>
            <a:chOff x="877" y="307"/>
            <a:chExt cx="3471" cy="3595"/>
          </a:xfrm>
        </p:grpSpPr>
        <p:grpSp>
          <p:nvGrpSpPr>
            <p:cNvPr id="28691" name="Group 21">
              <a:extLst>
                <a:ext uri="{FF2B5EF4-FFF2-40B4-BE49-F238E27FC236}">
                  <a16:creationId xmlns:a16="http://schemas.microsoft.com/office/drawing/2014/main" id="{66B34D1E-1124-F168-7E5E-F27714E44EB6}"/>
                </a:ext>
              </a:extLst>
            </p:cNvPr>
            <p:cNvGrpSpPr>
              <a:grpSpLocks/>
            </p:cNvGrpSpPr>
            <p:nvPr/>
          </p:nvGrpSpPr>
          <p:grpSpPr bwMode="auto">
            <a:xfrm>
              <a:off x="1200" y="451"/>
              <a:ext cx="2928" cy="3301"/>
              <a:chOff x="1200" y="384"/>
              <a:chExt cx="2928" cy="3301"/>
            </a:xfrm>
          </p:grpSpPr>
          <p:cxnSp>
            <p:nvCxnSpPr>
              <p:cNvPr id="28780" name="AutoShape 22">
                <a:extLst>
                  <a:ext uri="{FF2B5EF4-FFF2-40B4-BE49-F238E27FC236}">
                    <a16:creationId xmlns:a16="http://schemas.microsoft.com/office/drawing/2014/main" id="{56B200F2-6A66-1035-EF0D-CD7D28A5F6F6}"/>
                  </a:ext>
                </a:extLst>
              </p:cNvPr>
              <p:cNvCxnSpPr>
                <a:cxnSpLocks noChangeShapeType="1"/>
              </p:cNvCxnSpPr>
              <p:nvPr/>
            </p:nvCxnSpPr>
            <p:spPr bwMode="auto">
              <a:xfrm flipH="1">
                <a:off x="2544" y="2016"/>
                <a:ext cx="166"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1" name="AutoShape 23">
                <a:extLst>
                  <a:ext uri="{FF2B5EF4-FFF2-40B4-BE49-F238E27FC236}">
                    <a16:creationId xmlns:a16="http://schemas.microsoft.com/office/drawing/2014/main" id="{BAB4F591-F25E-73C8-197D-A3FB862E473E}"/>
                  </a:ext>
                </a:extLst>
              </p:cNvPr>
              <p:cNvCxnSpPr>
                <a:cxnSpLocks noChangeShapeType="1"/>
              </p:cNvCxnSpPr>
              <p:nvPr/>
            </p:nvCxnSpPr>
            <p:spPr bwMode="auto">
              <a:xfrm flipV="1">
                <a:off x="2710" y="1680"/>
                <a:ext cx="74" cy="33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2" name="AutoShape 24">
                <a:extLst>
                  <a:ext uri="{FF2B5EF4-FFF2-40B4-BE49-F238E27FC236}">
                    <a16:creationId xmlns:a16="http://schemas.microsoft.com/office/drawing/2014/main" id="{3D8CB01E-3132-A642-6ACB-725F17D379B6}"/>
                  </a:ext>
                </a:extLst>
              </p:cNvPr>
              <p:cNvCxnSpPr>
                <a:cxnSpLocks noChangeShapeType="1"/>
              </p:cNvCxnSpPr>
              <p:nvPr/>
            </p:nvCxnSpPr>
            <p:spPr bwMode="auto">
              <a:xfrm flipH="1" flipV="1">
                <a:off x="2736" y="1536"/>
                <a:ext cx="48"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3" name="AutoShape 25">
                <a:extLst>
                  <a:ext uri="{FF2B5EF4-FFF2-40B4-BE49-F238E27FC236}">
                    <a16:creationId xmlns:a16="http://schemas.microsoft.com/office/drawing/2014/main" id="{4AFBF460-5821-B418-5FAF-4D392D9D113E}"/>
                  </a:ext>
                </a:extLst>
              </p:cNvPr>
              <p:cNvCxnSpPr>
                <a:cxnSpLocks noChangeShapeType="1"/>
              </p:cNvCxnSpPr>
              <p:nvPr/>
            </p:nvCxnSpPr>
            <p:spPr bwMode="auto">
              <a:xfrm flipH="1" flipV="1">
                <a:off x="2243" y="1380"/>
                <a:ext cx="493" cy="15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4" name="AutoShape 26">
                <a:extLst>
                  <a:ext uri="{FF2B5EF4-FFF2-40B4-BE49-F238E27FC236}">
                    <a16:creationId xmlns:a16="http://schemas.microsoft.com/office/drawing/2014/main" id="{DC637362-D268-0E09-A197-C88A82F8D10D}"/>
                  </a:ext>
                </a:extLst>
              </p:cNvPr>
              <p:cNvCxnSpPr>
                <a:cxnSpLocks noChangeShapeType="1"/>
              </p:cNvCxnSpPr>
              <p:nvPr/>
            </p:nvCxnSpPr>
            <p:spPr bwMode="auto">
              <a:xfrm flipH="1">
                <a:off x="2376" y="2256"/>
                <a:ext cx="168" cy="41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5" name="AutoShape 27">
                <a:extLst>
                  <a:ext uri="{FF2B5EF4-FFF2-40B4-BE49-F238E27FC236}">
                    <a16:creationId xmlns:a16="http://schemas.microsoft.com/office/drawing/2014/main" id="{99E75838-EEC1-5EEA-DF3E-4746C792AFD1}"/>
                  </a:ext>
                </a:extLst>
              </p:cNvPr>
              <p:cNvCxnSpPr>
                <a:cxnSpLocks noChangeShapeType="1"/>
              </p:cNvCxnSpPr>
              <p:nvPr/>
            </p:nvCxnSpPr>
            <p:spPr bwMode="auto">
              <a:xfrm>
                <a:off x="2376" y="2666"/>
                <a:ext cx="253" cy="481"/>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6" name="AutoShape 28">
                <a:extLst>
                  <a:ext uri="{FF2B5EF4-FFF2-40B4-BE49-F238E27FC236}">
                    <a16:creationId xmlns:a16="http://schemas.microsoft.com/office/drawing/2014/main" id="{D6D1B8C1-1F96-221E-FD38-F9D0AD29348A}"/>
                  </a:ext>
                </a:extLst>
              </p:cNvPr>
              <p:cNvCxnSpPr>
                <a:cxnSpLocks noChangeShapeType="1"/>
              </p:cNvCxnSpPr>
              <p:nvPr/>
            </p:nvCxnSpPr>
            <p:spPr bwMode="auto">
              <a:xfrm>
                <a:off x="2629" y="3147"/>
                <a:ext cx="107" cy="261"/>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7" name="AutoShape 29">
                <a:extLst>
                  <a:ext uri="{FF2B5EF4-FFF2-40B4-BE49-F238E27FC236}">
                    <a16:creationId xmlns:a16="http://schemas.microsoft.com/office/drawing/2014/main" id="{4FD1F919-C75F-6BBD-1DC6-A606BBCC29D6}"/>
                  </a:ext>
                </a:extLst>
              </p:cNvPr>
              <p:cNvCxnSpPr>
                <a:cxnSpLocks noChangeShapeType="1"/>
              </p:cNvCxnSpPr>
              <p:nvPr/>
            </p:nvCxnSpPr>
            <p:spPr bwMode="auto">
              <a:xfrm flipH="1">
                <a:off x="2704" y="3408"/>
                <a:ext cx="32" cy="277"/>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8" name="AutoShape 30">
                <a:extLst>
                  <a:ext uri="{FF2B5EF4-FFF2-40B4-BE49-F238E27FC236}">
                    <a16:creationId xmlns:a16="http://schemas.microsoft.com/office/drawing/2014/main" id="{851B95D4-544C-7551-B83E-1CB4403401DF}"/>
                  </a:ext>
                </a:extLst>
              </p:cNvPr>
              <p:cNvCxnSpPr>
                <a:cxnSpLocks noChangeShapeType="1"/>
              </p:cNvCxnSpPr>
              <p:nvPr/>
            </p:nvCxnSpPr>
            <p:spPr bwMode="auto">
              <a:xfrm>
                <a:off x="2736" y="3408"/>
                <a:ext cx="48" cy="219"/>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89" name="AutoShape 31">
                <a:extLst>
                  <a:ext uri="{FF2B5EF4-FFF2-40B4-BE49-F238E27FC236}">
                    <a16:creationId xmlns:a16="http://schemas.microsoft.com/office/drawing/2014/main" id="{08970856-C92D-7276-C4A9-8B3A543A48CB}"/>
                  </a:ext>
                </a:extLst>
              </p:cNvPr>
              <p:cNvCxnSpPr>
                <a:cxnSpLocks noChangeShapeType="1"/>
              </p:cNvCxnSpPr>
              <p:nvPr/>
            </p:nvCxnSpPr>
            <p:spPr bwMode="auto">
              <a:xfrm>
                <a:off x="2629" y="3147"/>
                <a:ext cx="107" cy="10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0" name="AutoShape 32">
                <a:extLst>
                  <a:ext uri="{FF2B5EF4-FFF2-40B4-BE49-F238E27FC236}">
                    <a16:creationId xmlns:a16="http://schemas.microsoft.com/office/drawing/2014/main" id="{42667F3A-35BF-49E2-430B-1DAF6A878D81}"/>
                  </a:ext>
                </a:extLst>
              </p:cNvPr>
              <p:cNvCxnSpPr>
                <a:cxnSpLocks noChangeShapeType="1"/>
              </p:cNvCxnSpPr>
              <p:nvPr/>
            </p:nvCxnSpPr>
            <p:spPr bwMode="auto">
              <a:xfrm>
                <a:off x="2736" y="3253"/>
                <a:ext cx="96" cy="17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1" name="AutoShape 33">
                <a:extLst>
                  <a:ext uri="{FF2B5EF4-FFF2-40B4-BE49-F238E27FC236}">
                    <a16:creationId xmlns:a16="http://schemas.microsoft.com/office/drawing/2014/main" id="{F2E3C61E-3BE4-1E3F-0D07-EE46F903FD42}"/>
                  </a:ext>
                </a:extLst>
              </p:cNvPr>
              <p:cNvCxnSpPr>
                <a:cxnSpLocks noChangeShapeType="1"/>
              </p:cNvCxnSpPr>
              <p:nvPr/>
            </p:nvCxnSpPr>
            <p:spPr bwMode="auto">
              <a:xfrm>
                <a:off x="2832" y="3429"/>
                <a:ext cx="62" cy="123"/>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2" name="AutoShape 34">
                <a:extLst>
                  <a:ext uri="{FF2B5EF4-FFF2-40B4-BE49-F238E27FC236}">
                    <a16:creationId xmlns:a16="http://schemas.microsoft.com/office/drawing/2014/main" id="{94D078CF-AE99-141A-1E06-B530E5A6B728}"/>
                  </a:ext>
                </a:extLst>
              </p:cNvPr>
              <p:cNvCxnSpPr>
                <a:cxnSpLocks noChangeShapeType="1"/>
              </p:cNvCxnSpPr>
              <p:nvPr/>
            </p:nvCxnSpPr>
            <p:spPr bwMode="auto">
              <a:xfrm>
                <a:off x="2832" y="3429"/>
                <a:ext cx="116" cy="75"/>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3" name="AutoShape 35">
                <a:extLst>
                  <a:ext uri="{FF2B5EF4-FFF2-40B4-BE49-F238E27FC236}">
                    <a16:creationId xmlns:a16="http://schemas.microsoft.com/office/drawing/2014/main" id="{56C1978E-CEEF-9797-A6B9-13B76202B1BF}"/>
                  </a:ext>
                </a:extLst>
              </p:cNvPr>
              <p:cNvCxnSpPr>
                <a:cxnSpLocks noChangeShapeType="1"/>
              </p:cNvCxnSpPr>
              <p:nvPr/>
            </p:nvCxnSpPr>
            <p:spPr bwMode="auto">
              <a:xfrm>
                <a:off x="2832" y="3429"/>
                <a:ext cx="144" cy="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4" name="AutoShape 36">
                <a:extLst>
                  <a:ext uri="{FF2B5EF4-FFF2-40B4-BE49-F238E27FC236}">
                    <a16:creationId xmlns:a16="http://schemas.microsoft.com/office/drawing/2014/main" id="{AA45E19C-E8B8-F66B-5F26-89583035CF81}"/>
                  </a:ext>
                </a:extLst>
              </p:cNvPr>
              <p:cNvCxnSpPr>
                <a:cxnSpLocks noChangeShapeType="1"/>
              </p:cNvCxnSpPr>
              <p:nvPr/>
            </p:nvCxnSpPr>
            <p:spPr bwMode="auto">
              <a:xfrm>
                <a:off x="2736" y="3253"/>
                <a:ext cx="192" cy="11"/>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5" name="AutoShape 37">
                <a:extLst>
                  <a:ext uri="{FF2B5EF4-FFF2-40B4-BE49-F238E27FC236}">
                    <a16:creationId xmlns:a16="http://schemas.microsoft.com/office/drawing/2014/main" id="{C1EF58DD-BB97-C268-965C-71566D15AC5E}"/>
                  </a:ext>
                </a:extLst>
              </p:cNvPr>
              <p:cNvCxnSpPr>
                <a:cxnSpLocks noChangeShapeType="1"/>
              </p:cNvCxnSpPr>
              <p:nvPr/>
            </p:nvCxnSpPr>
            <p:spPr bwMode="auto">
              <a:xfrm flipV="1">
                <a:off x="2819" y="3213"/>
                <a:ext cx="109"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6" name="AutoShape 38">
                <a:extLst>
                  <a:ext uri="{FF2B5EF4-FFF2-40B4-BE49-F238E27FC236}">
                    <a16:creationId xmlns:a16="http://schemas.microsoft.com/office/drawing/2014/main" id="{904739B7-8614-66FD-B844-888101313D0C}"/>
                  </a:ext>
                </a:extLst>
              </p:cNvPr>
              <p:cNvCxnSpPr>
                <a:cxnSpLocks noChangeShapeType="1"/>
              </p:cNvCxnSpPr>
              <p:nvPr/>
            </p:nvCxnSpPr>
            <p:spPr bwMode="auto">
              <a:xfrm flipH="1">
                <a:off x="2256" y="2880"/>
                <a:ext cx="240" cy="43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7" name="AutoShape 39">
                <a:extLst>
                  <a:ext uri="{FF2B5EF4-FFF2-40B4-BE49-F238E27FC236}">
                    <a16:creationId xmlns:a16="http://schemas.microsoft.com/office/drawing/2014/main" id="{898E28AF-14A5-4E63-854B-34D48565F330}"/>
                  </a:ext>
                </a:extLst>
              </p:cNvPr>
              <p:cNvCxnSpPr>
                <a:cxnSpLocks noChangeShapeType="1"/>
              </p:cNvCxnSpPr>
              <p:nvPr/>
            </p:nvCxnSpPr>
            <p:spPr bwMode="auto">
              <a:xfrm flipH="1">
                <a:off x="2448" y="3264"/>
                <a:ext cx="221"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8" name="AutoShape 40">
                <a:extLst>
                  <a:ext uri="{FF2B5EF4-FFF2-40B4-BE49-F238E27FC236}">
                    <a16:creationId xmlns:a16="http://schemas.microsoft.com/office/drawing/2014/main" id="{04453A08-5D0D-74E5-BF79-B105E90028B5}"/>
                  </a:ext>
                </a:extLst>
              </p:cNvPr>
              <p:cNvCxnSpPr>
                <a:cxnSpLocks noChangeShapeType="1"/>
              </p:cNvCxnSpPr>
              <p:nvPr/>
            </p:nvCxnSpPr>
            <p:spPr bwMode="auto">
              <a:xfrm flipH="1">
                <a:off x="2400" y="3360"/>
                <a:ext cx="192"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799" name="AutoShape 41">
                <a:extLst>
                  <a:ext uri="{FF2B5EF4-FFF2-40B4-BE49-F238E27FC236}">
                    <a16:creationId xmlns:a16="http://schemas.microsoft.com/office/drawing/2014/main" id="{03D87452-2E8B-7963-4446-B12D9C60B920}"/>
                  </a:ext>
                </a:extLst>
              </p:cNvPr>
              <p:cNvCxnSpPr>
                <a:cxnSpLocks noChangeShapeType="1"/>
              </p:cNvCxnSpPr>
              <p:nvPr/>
            </p:nvCxnSpPr>
            <p:spPr bwMode="auto">
              <a:xfrm flipH="1" flipV="1">
                <a:off x="2508" y="3458"/>
                <a:ext cx="17" cy="6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0" name="AutoShape 42">
                <a:extLst>
                  <a:ext uri="{FF2B5EF4-FFF2-40B4-BE49-F238E27FC236}">
                    <a16:creationId xmlns:a16="http://schemas.microsoft.com/office/drawing/2014/main" id="{2B29E4D9-1A9C-409B-C4D6-05D49F77A51A}"/>
                  </a:ext>
                </a:extLst>
              </p:cNvPr>
              <p:cNvCxnSpPr>
                <a:cxnSpLocks noChangeShapeType="1"/>
              </p:cNvCxnSpPr>
              <p:nvPr/>
            </p:nvCxnSpPr>
            <p:spPr bwMode="auto">
              <a:xfrm flipH="1">
                <a:off x="2160" y="2666"/>
                <a:ext cx="216" cy="21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1" name="AutoShape 43">
                <a:extLst>
                  <a:ext uri="{FF2B5EF4-FFF2-40B4-BE49-F238E27FC236}">
                    <a16:creationId xmlns:a16="http://schemas.microsoft.com/office/drawing/2014/main" id="{A4892A6D-07CE-7382-8E8F-153FF1D7AA9F}"/>
                  </a:ext>
                </a:extLst>
              </p:cNvPr>
              <p:cNvCxnSpPr>
                <a:cxnSpLocks noChangeShapeType="1"/>
              </p:cNvCxnSpPr>
              <p:nvPr/>
            </p:nvCxnSpPr>
            <p:spPr bwMode="auto">
              <a:xfrm flipH="1">
                <a:off x="1824" y="2880"/>
                <a:ext cx="33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2" name="AutoShape 44">
                <a:extLst>
                  <a:ext uri="{FF2B5EF4-FFF2-40B4-BE49-F238E27FC236}">
                    <a16:creationId xmlns:a16="http://schemas.microsoft.com/office/drawing/2014/main" id="{6D45E7BB-E81B-B7C2-A5D5-66A1130FCA1D}"/>
                  </a:ext>
                </a:extLst>
              </p:cNvPr>
              <p:cNvCxnSpPr>
                <a:cxnSpLocks noChangeShapeType="1"/>
              </p:cNvCxnSpPr>
              <p:nvPr/>
            </p:nvCxnSpPr>
            <p:spPr bwMode="auto">
              <a:xfrm flipH="1">
                <a:off x="1632" y="2976"/>
                <a:ext cx="192" cy="25"/>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3" name="AutoShape 45">
                <a:extLst>
                  <a:ext uri="{FF2B5EF4-FFF2-40B4-BE49-F238E27FC236}">
                    <a16:creationId xmlns:a16="http://schemas.microsoft.com/office/drawing/2014/main" id="{328F5D37-4415-0570-8438-7D3E43594B68}"/>
                  </a:ext>
                </a:extLst>
              </p:cNvPr>
              <p:cNvCxnSpPr>
                <a:cxnSpLocks noChangeShapeType="1"/>
              </p:cNvCxnSpPr>
              <p:nvPr/>
            </p:nvCxnSpPr>
            <p:spPr bwMode="auto">
              <a:xfrm flipH="1">
                <a:off x="1728" y="2976"/>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4" name="AutoShape 46">
                <a:extLst>
                  <a:ext uri="{FF2B5EF4-FFF2-40B4-BE49-F238E27FC236}">
                    <a16:creationId xmlns:a16="http://schemas.microsoft.com/office/drawing/2014/main" id="{2FBF769A-0B75-243D-BB4B-F336D109AF50}"/>
                  </a:ext>
                </a:extLst>
              </p:cNvPr>
              <p:cNvCxnSpPr>
                <a:cxnSpLocks noChangeShapeType="1"/>
              </p:cNvCxnSpPr>
              <p:nvPr/>
            </p:nvCxnSpPr>
            <p:spPr bwMode="auto">
              <a:xfrm flipH="1">
                <a:off x="1584" y="3072"/>
                <a:ext cx="144"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5" name="AutoShape 47">
                <a:extLst>
                  <a:ext uri="{FF2B5EF4-FFF2-40B4-BE49-F238E27FC236}">
                    <a16:creationId xmlns:a16="http://schemas.microsoft.com/office/drawing/2014/main" id="{1D6901C8-57C6-D744-9996-D4CCDFC4163F}"/>
                  </a:ext>
                </a:extLst>
              </p:cNvPr>
              <p:cNvCxnSpPr>
                <a:cxnSpLocks noChangeShapeType="1"/>
              </p:cNvCxnSpPr>
              <p:nvPr/>
            </p:nvCxnSpPr>
            <p:spPr bwMode="auto">
              <a:xfrm flipH="1">
                <a:off x="1680" y="3072"/>
                <a:ext cx="48" cy="10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6" name="AutoShape 48">
                <a:extLst>
                  <a:ext uri="{FF2B5EF4-FFF2-40B4-BE49-F238E27FC236}">
                    <a16:creationId xmlns:a16="http://schemas.microsoft.com/office/drawing/2014/main" id="{45DF48EF-3477-3FC7-D8B2-B941D8594D2B}"/>
                  </a:ext>
                </a:extLst>
              </p:cNvPr>
              <p:cNvCxnSpPr>
                <a:cxnSpLocks noChangeShapeType="1"/>
              </p:cNvCxnSpPr>
              <p:nvPr/>
            </p:nvCxnSpPr>
            <p:spPr bwMode="auto">
              <a:xfrm flipH="1">
                <a:off x="2016" y="2880"/>
                <a:ext cx="144"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7" name="AutoShape 49">
                <a:extLst>
                  <a:ext uri="{FF2B5EF4-FFF2-40B4-BE49-F238E27FC236}">
                    <a16:creationId xmlns:a16="http://schemas.microsoft.com/office/drawing/2014/main" id="{A45E64F4-F9CB-3874-1BF8-2F9143BE2CF8}"/>
                  </a:ext>
                </a:extLst>
              </p:cNvPr>
              <p:cNvCxnSpPr>
                <a:cxnSpLocks noChangeShapeType="1"/>
              </p:cNvCxnSpPr>
              <p:nvPr/>
            </p:nvCxnSpPr>
            <p:spPr bwMode="auto">
              <a:xfrm flipH="1">
                <a:off x="1680" y="3072"/>
                <a:ext cx="336"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8" name="AutoShape 50">
                <a:extLst>
                  <a:ext uri="{FF2B5EF4-FFF2-40B4-BE49-F238E27FC236}">
                    <a16:creationId xmlns:a16="http://schemas.microsoft.com/office/drawing/2014/main" id="{D2775803-DF52-C024-831E-895646275764}"/>
                  </a:ext>
                </a:extLst>
              </p:cNvPr>
              <p:cNvCxnSpPr>
                <a:cxnSpLocks noChangeShapeType="1"/>
              </p:cNvCxnSpPr>
              <p:nvPr/>
            </p:nvCxnSpPr>
            <p:spPr bwMode="auto">
              <a:xfrm flipH="1">
                <a:off x="1920" y="3072"/>
                <a:ext cx="96"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09" name="AutoShape 51">
                <a:extLst>
                  <a:ext uri="{FF2B5EF4-FFF2-40B4-BE49-F238E27FC236}">
                    <a16:creationId xmlns:a16="http://schemas.microsoft.com/office/drawing/2014/main" id="{DC43BB3F-41F4-8A90-558D-760258936B50}"/>
                  </a:ext>
                </a:extLst>
              </p:cNvPr>
              <p:cNvCxnSpPr>
                <a:cxnSpLocks noChangeShapeType="1"/>
              </p:cNvCxnSpPr>
              <p:nvPr/>
            </p:nvCxnSpPr>
            <p:spPr bwMode="auto">
              <a:xfrm flipH="1">
                <a:off x="1824" y="3264"/>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0" name="AutoShape 52">
                <a:extLst>
                  <a:ext uri="{FF2B5EF4-FFF2-40B4-BE49-F238E27FC236}">
                    <a16:creationId xmlns:a16="http://schemas.microsoft.com/office/drawing/2014/main" id="{E4A45E86-6F35-4686-225F-A51F82E90B85}"/>
                  </a:ext>
                </a:extLst>
              </p:cNvPr>
              <p:cNvCxnSpPr>
                <a:cxnSpLocks noChangeShapeType="1"/>
              </p:cNvCxnSpPr>
              <p:nvPr/>
            </p:nvCxnSpPr>
            <p:spPr bwMode="auto">
              <a:xfrm>
                <a:off x="1920" y="3264"/>
                <a:ext cx="0"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1" name="AutoShape 53">
                <a:extLst>
                  <a:ext uri="{FF2B5EF4-FFF2-40B4-BE49-F238E27FC236}">
                    <a16:creationId xmlns:a16="http://schemas.microsoft.com/office/drawing/2014/main" id="{8001A238-4DD4-278B-4D1E-8E60F252D9C0}"/>
                  </a:ext>
                </a:extLst>
              </p:cNvPr>
              <p:cNvCxnSpPr>
                <a:cxnSpLocks noChangeShapeType="1"/>
              </p:cNvCxnSpPr>
              <p:nvPr/>
            </p:nvCxnSpPr>
            <p:spPr bwMode="auto">
              <a:xfrm>
                <a:off x="1824" y="3360"/>
                <a:ext cx="0" cy="10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2" name="AutoShape 54">
                <a:extLst>
                  <a:ext uri="{FF2B5EF4-FFF2-40B4-BE49-F238E27FC236}">
                    <a16:creationId xmlns:a16="http://schemas.microsoft.com/office/drawing/2014/main" id="{76981C1D-FFAE-A36E-C8E0-94E2E2376FE0}"/>
                  </a:ext>
                </a:extLst>
              </p:cNvPr>
              <p:cNvCxnSpPr>
                <a:cxnSpLocks noChangeShapeType="1"/>
              </p:cNvCxnSpPr>
              <p:nvPr/>
            </p:nvCxnSpPr>
            <p:spPr bwMode="auto">
              <a:xfrm flipH="1">
                <a:off x="1680" y="3360"/>
                <a:ext cx="144"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3" name="AutoShape 55">
                <a:extLst>
                  <a:ext uri="{FF2B5EF4-FFF2-40B4-BE49-F238E27FC236}">
                    <a16:creationId xmlns:a16="http://schemas.microsoft.com/office/drawing/2014/main" id="{A04DFC04-6BEE-1593-F8F9-47F6F95B0DD1}"/>
                  </a:ext>
                </a:extLst>
              </p:cNvPr>
              <p:cNvCxnSpPr>
                <a:cxnSpLocks noChangeShapeType="1"/>
              </p:cNvCxnSpPr>
              <p:nvPr/>
            </p:nvCxnSpPr>
            <p:spPr bwMode="auto">
              <a:xfrm flipH="1">
                <a:off x="1632" y="2746"/>
                <a:ext cx="659" cy="127"/>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4" name="AutoShape 56">
                <a:extLst>
                  <a:ext uri="{FF2B5EF4-FFF2-40B4-BE49-F238E27FC236}">
                    <a16:creationId xmlns:a16="http://schemas.microsoft.com/office/drawing/2014/main" id="{27DD84C3-A119-D8E5-0C6C-060CB41BD5BE}"/>
                  </a:ext>
                </a:extLst>
              </p:cNvPr>
              <p:cNvCxnSpPr>
                <a:cxnSpLocks noChangeShapeType="1"/>
              </p:cNvCxnSpPr>
              <p:nvPr/>
            </p:nvCxnSpPr>
            <p:spPr bwMode="auto">
              <a:xfrm flipH="1">
                <a:off x="2112" y="2380"/>
                <a:ext cx="384" cy="11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5" name="AutoShape 57">
                <a:extLst>
                  <a:ext uri="{FF2B5EF4-FFF2-40B4-BE49-F238E27FC236}">
                    <a16:creationId xmlns:a16="http://schemas.microsoft.com/office/drawing/2014/main" id="{0BB900AD-F9F5-5979-5C1B-735668984B18}"/>
                  </a:ext>
                </a:extLst>
              </p:cNvPr>
              <p:cNvCxnSpPr>
                <a:cxnSpLocks noChangeShapeType="1"/>
              </p:cNvCxnSpPr>
              <p:nvPr/>
            </p:nvCxnSpPr>
            <p:spPr bwMode="auto">
              <a:xfrm flipH="1">
                <a:off x="1392" y="2496"/>
                <a:ext cx="720"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6" name="AutoShape 58">
                <a:extLst>
                  <a:ext uri="{FF2B5EF4-FFF2-40B4-BE49-F238E27FC236}">
                    <a16:creationId xmlns:a16="http://schemas.microsoft.com/office/drawing/2014/main" id="{2571BB1A-81F4-4715-3102-81C5F13F4C48}"/>
                  </a:ext>
                </a:extLst>
              </p:cNvPr>
              <p:cNvCxnSpPr>
                <a:cxnSpLocks noChangeShapeType="1"/>
              </p:cNvCxnSpPr>
              <p:nvPr/>
            </p:nvCxnSpPr>
            <p:spPr bwMode="auto">
              <a:xfrm flipH="1">
                <a:off x="1680" y="2544"/>
                <a:ext cx="33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7" name="AutoShape 59">
                <a:extLst>
                  <a:ext uri="{FF2B5EF4-FFF2-40B4-BE49-F238E27FC236}">
                    <a16:creationId xmlns:a16="http://schemas.microsoft.com/office/drawing/2014/main" id="{6407DDC1-41EC-8AE1-E11A-735D66A851D0}"/>
                  </a:ext>
                </a:extLst>
              </p:cNvPr>
              <p:cNvCxnSpPr>
                <a:cxnSpLocks noChangeShapeType="1"/>
              </p:cNvCxnSpPr>
              <p:nvPr/>
            </p:nvCxnSpPr>
            <p:spPr bwMode="auto">
              <a:xfrm flipH="1">
                <a:off x="1344" y="2592"/>
                <a:ext cx="336" cy="1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8" name="AutoShape 60">
                <a:extLst>
                  <a:ext uri="{FF2B5EF4-FFF2-40B4-BE49-F238E27FC236}">
                    <a16:creationId xmlns:a16="http://schemas.microsoft.com/office/drawing/2014/main" id="{9ABB53E7-6690-334C-6540-E865EC7D0CE2}"/>
                  </a:ext>
                </a:extLst>
              </p:cNvPr>
              <p:cNvCxnSpPr>
                <a:cxnSpLocks noChangeShapeType="1"/>
              </p:cNvCxnSpPr>
              <p:nvPr/>
            </p:nvCxnSpPr>
            <p:spPr bwMode="auto">
              <a:xfrm flipH="1">
                <a:off x="1392" y="2592"/>
                <a:ext cx="288" cy="11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19" name="AutoShape 61">
                <a:extLst>
                  <a:ext uri="{FF2B5EF4-FFF2-40B4-BE49-F238E27FC236}">
                    <a16:creationId xmlns:a16="http://schemas.microsoft.com/office/drawing/2014/main" id="{AC16688F-849A-9018-40D5-4F71F0428B9F}"/>
                  </a:ext>
                </a:extLst>
              </p:cNvPr>
              <p:cNvCxnSpPr>
                <a:cxnSpLocks noChangeShapeType="1"/>
              </p:cNvCxnSpPr>
              <p:nvPr/>
            </p:nvCxnSpPr>
            <p:spPr bwMode="auto">
              <a:xfrm flipH="1">
                <a:off x="2256" y="2256"/>
                <a:ext cx="28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0" name="AutoShape 62">
                <a:extLst>
                  <a:ext uri="{FF2B5EF4-FFF2-40B4-BE49-F238E27FC236}">
                    <a16:creationId xmlns:a16="http://schemas.microsoft.com/office/drawing/2014/main" id="{D25DD06A-3570-3202-0D6C-8DB134275FE3}"/>
                  </a:ext>
                </a:extLst>
              </p:cNvPr>
              <p:cNvCxnSpPr>
                <a:cxnSpLocks noChangeShapeType="1"/>
              </p:cNvCxnSpPr>
              <p:nvPr/>
            </p:nvCxnSpPr>
            <p:spPr bwMode="auto">
              <a:xfrm flipH="1">
                <a:off x="1248" y="2256"/>
                <a:ext cx="100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1" name="AutoShape 63">
                <a:extLst>
                  <a:ext uri="{FF2B5EF4-FFF2-40B4-BE49-F238E27FC236}">
                    <a16:creationId xmlns:a16="http://schemas.microsoft.com/office/drawing/2014/main" id="{2C25D2AA-B389-9BE7-81FE-C49908E8B834}"/>
                  </a:ext>
                </a:extLst>
              </p:cNvPr>
              <p:cNvCxnSpPr>
                <a:cxnSpLocks noChangeShapeType="1"/>
              </p:cNvCxnSpPr>
              <p:nvPr/>
            </p:nvCxnSpPr>
            <p:spPr bwMode="auto">
              <a:xfrm flipH="1">
                <a:off x="1200" y="2256"/>
                <a:ext cx="1056" cy="17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2" name="AutoShape 64">
                <a:extLst>
                  <a:ext uri="{FF2B5EF4-FFF2-40B4-BE49-F238E27FC236}">
                    <a16:creationId xmlns:a16="http://schemas.microsoft.com/office/drawing/2014/main" id="{6C2B81D9-1815-C0AB-0BFA-B611AD5CA107}"/>
                  </a:ext>
                </a:extLst>
              </p:cNvPr>
              <p:cNvCxnSpPr>
                <a:cxnSpLocks noChangeShapeType="1"/>
              </p:cNvCxnSpPr>
              <p:nvPr/>
            </p:nvCxnSpPr>
            <p:spPr bwMode="auto">
              <a:xfrm>
                <a:off x="2710" y="2016"/>
                <a:ext cx="92"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3" name="AutoShape 65">
                <a:extLst>
                  <a:ext uri="{FF2B5EF4-FFF2-40B4-BE49-F238E27FC236}">
                    <a16:creationId xmlns:a16="http://schemas.microsoft.com/office/drawing/2014/main" id="{3D3C2149-6B56-83E5-89F2-587262C169C5}"/>
                  </a:ext>
                </a:extLst>
              </p:cNvPr>
              <p:cNvCxnSpPr>
                <a:cxnSpLocks noChangeShapeType="1"/>
              </p:cNvCxnSpPr>
              <p:nvPr/>
            </p:nvCxnSpPr>
            <p:spPr bwMode="auto">
              <a:xfrm>
                <a:off x="2802" y="2160"/>
                <a:ext cx="174" cy="3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4" name="AutoShape 66">
                <a:extLst>
                  <a:ext uri="{FF2B5EF4-FFF2-40B4-BE49-F238E27FC236}">
                    <a16:creationId xmlns:a16="http://schemas.microsoft.com/office/drawing/2014/main" id="{6EAEC2C2-556A-1CE2-2FBC-3500109E1957}"/>
                  </a:ext>
                </a:extLst>
              </p:cNvPr>
              <p:cNvCxnSpPr>
                <a:cxnSpLocks noChangeShapeType="1"/>
              </p:cNvCxnSpPr>
              <p:nvPr/>
            </p:nvCxnSpPr>
            <p:spPr bwMode="auto">
              <a:xfrm>
                <a:off x="2976" y="2544"/>
                <a:ext cx="384" cy="86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5" name="AutoShape 67">
                <a:extLst>
                  <a:ext uri="{FF2B5EF4-FFF2-40B4-BE49-F238E27FC236}">
                    <a16:creationId xmlns:a16="http://schemas.microsoft.com/office/drawing/2014/main" id="{190B42AB-DCF5-8E85-5F86-BB9A24CCA57A}"/>
                  </a:ext>
                </a:extLst>
              </p:cNvPr>
              <p:cNvCxnSpPr>
                <a:cxnSpLocks noChangeShapeType="1"/>
              </p:cNvCxnSpPr>
              <p:nvPr/>
            </p:nvCxnSpPr>
            <p:spPr bwMode="auto">
              <a:xfrm>
                <a:off x="2976" y="2544"/>
                <a:ext cx="528" cy="81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6" name="AutoShape 68">
                <a:extLst>
                  <a:ext uri="{FF2B5EF4-FFF2-40B4-BE49-F238E27FC236}">
                    <a16:creationId xmlns:a16="http://schemas.microsoft.com/office/drawing/2014/main" id="{183149A0-55E2-D8F5-6E30-D1B3E292B389}"/>
                  </a:ext>
                </a:extLst>
              </p:cNvPr>
              <p:cNvCxnSpPr>
                <a:cxnSpLocks noChangeShapeType="1"/>
              </p:cNvCxnSpPr>
              <p:nvPr/>
            </p:nvCxnSpPr>
            <p:spPr bwMode="auto">
              <a:xfrm>
                <a:off x="2802" y="2160"/>
                <a:ext cx="222"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7" name="AutoShape 69">
                <a:extLst>
                  <a:ext uri="{FF2B5EF4-FFF2-40B4-BE49-F238E27FC236}">
                    <a16:creationId xmlns:a16="http://schemas.microsoft.com/office/drawing/2014/main" id="{E3A4C683-FEDC-D964-0E18-21538B149683}"/>
                  </a:ext>
                </a:extLst>
              </p:cNvPr>
              <p:cNvCxnSpPr>
                <a:cxnSpLocks noChangeShapeType="1"/>
              </p:cNvCxnSpPr>
              <p:nvPr/>
            </p:nvCxnSpPr>
            <p:spPr bwMode="auto">
              <a:xfrm>
                <a:off x="3024" y="2400"/>
                <a:ext cx="192"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8" name="AutoShape 70">
                <a:extLst>
                  <a:ext uri="{FF2B5EF4-FFF2-40B4-BE49-F238E27FC236}">
                    <a16:creationId xmlns:a16="http://schemas.microsoft.com/office/drawing/2014/main" id="{52C784B8-C4F9-FFA0-01F6-F860FF21A674}"/>
                  </a:ext>
                </a:extLst>
              </p:cNvPr>
              <p:cNvCxnSpPr>
                <a:cxnSpLocks noChangeShapeType="1"/>
              </p:cNvCxnSpPr>
              <p:nvPr/>
            </p:nvCxnSpPr>
            <p:spPr bwMode="auto">
              <a:xfrm>
                <a:off x="3216" y="2640"/>
                <a:ext cx="240" cy="3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29" name="AutoShape 71">
                <a:extLst>
                  <a:ext uri="{FF2B5EF4-FFF2-40B4-BE49-F238E27FC236}">
                    <a16:creationId xmlns:a16="http://schemas.microsoft.com/office/drawing/2014/main" id="{9DF2D66A-95B7-389C-B69B-10A4ED00E83A}"/>
                  </a:ext>
                </a:extLst>
              </p:cNvPr>
              <p:cNvCxnSpPr>
                <a:cxnSpLocks noChangeShapeType="1"/>
              </p:cNvCxnSpPr>
              <p:nvPr/>
            </p:nvCxnSpPr>
            <p:spPr bwMode="auto">
              <a:xfrm>
                <a:off x="3216" y="2640"/>
                <a:ext cx="384" cy="3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0" name="AutoShape 72">
                <a:extLst>
                  <a:ext uri="{FF2B5EF4-FFF2-40B4-BE49-F238E27FC236}">
                    <a16:creationId xmlns:a16="http://schemas.microsoft.com/office/drawing/2014/main" id="{F3F14D79-2A90-D6BD-119A-DA40D49DD978}"/>
                  </a:ext>
                </a:extLst>
              </p:cNvPr>
              <p:cNvCxnSpPr>
                <a:cxnSpLocks noChangeShapeType="1"/>
              </p:cNvCxnSpPr>
              <p:nvPr/>
            </p:nvCxnSpPr>
            <p:spPr bwMode="auto">
              <a:xfrm>
                <a:off x="3024" y="2400"/>
                <a:ext cx="240"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1" name="AutoShape 73">
                <a:extLst>
                  <a:ext uri="{FF2B5EF4-FFF2-40B4-BE49-F238E27FC236}">
                    <a16:creationId xmlns:a16="http://schemas.microsoft.com/office/drawing/2014/main" id="{667D06FA-362F-4E60-98EB-9B3A8CF49DA5}"/>
                  </a:ext>
                </a:extLst>
              </p:cNvPr>
              <p:cNvCxnSpPr>
                <a:cxnSpLocks noChangeShapeType="1"/>
              </p:cNvCxnSpPr>
              <p:nvPr/>
            </p:nvCxnSpPr>
            <p:spPr bwMode="auto">
              <a:xfrm>
                <a:off x="3264" y="2592"/>
                <a:ext cx="528" cy="48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2" name="AutoShape 74">
                <a:extLst>
                  <a:ext uri="{FF2B5EF4-FFF2-40B4-BE49-F238E27FC236}">
                    <a16:creationId xmlns:a16="http://schemas.microsoft.com/office/drawing/2014/main" id="{0B95D395-6AC9-0D13-B284-2C4432736541}"/>
                  </a:ext>
                </a:extLst>
              </p:cNvPr>
              <p:cNvCxnSpPr>
                <a:cxnSpLocks noChangeShapeType="1"/>
              </p:cNvCxnSpPr>
              <p:nvPr/>
            </p:nvCxnSpPr>
            <p:spPr bwMode="auto">
              <a:xfrm>
                <a:off x="3264" y="2592"/>
                <a:ext cx="336" cy="21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3" name="AutoShape 75">
                <a:extLst>
                  <a:ext uri="{FF2B5EF4-FFF2-40B4-BE49-F238E27FC236}">
                    <a16:creationId xmlns:a16="http://schemas.microsoft.com/office/drawing/2014/main" id="{B7E11090-F84C-7669-7001-A9808BB32F2E}"/>
                  </a:ext>
                </a:extLst>
              </p:cNvPr>
              <p:cNvCxnSpPr>
                <a:cxnSpLocks noChangeShapeType="1"/>
              </p:cNvCxnSpPr>
              <p:nvPr/>
            </p:nvCxnSpPr>
            <p:spPr bwMode="auto">
              <a:xfrm>
                <a:off x="3600" y="2802"/>
                <a:ext cx="144" cy="7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4" name="AutoShape 76">
                <a:extLst>
                  <a:ext uri="{FF2B5EF4-FFF2-40B4-BE49-F238E27FC236}">
                    <a16:creationId xmlns:a16="http://schemas.microsoft.com/office/drawing/2014/main" id="{917EE403-292D-C956-36D3-934DA71D8663}"/>
                  </a:ext>
                </a:extLst>
              </p:cNvPr>
              <p:cNvCxnSpPr>
                <a:cxnSpLocks noChangeShapeType="1"/>
              </p:cNvCxnSpPr>
              <p:nvPr/>
            </p:nvCxnSpPr>
            <p:spPr bwMode="auto">
              <a:xfrm>
                <a:off x="3600" y="2802"/>
                <a:ext cx="144" cy="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5" name="AutoShape 77">
                <a:extLst>
                  <a:ext uri="{FF2B5EF4-FFF2-40B4-BE49-F238E27FC236}">
                    <a16:creationId xmlns:a16="http://schemas.microsoft.com/office/drawing/2014/main" id="{38F8F61C-75E9-B617-FCFA-1DA47325D2C1}"/>
                  </a:ext>
                </a:extLst>
              </p:cNvPr>
              <p:cNvCxnSpPr>
                <a:cxnSpLocks noChangeShapeType="1"/>
              </p:cNvCxnSpPr>
              <p:nvPr/>
            </p:nvCxnSpPr>
            <p:spPr bwMode="auto">
              <a:xfrm>
                <a:off x="2736" y="1872"/>
                <a:ext cx="432"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6" name="AutoShape 78">
                <a:extLst>
                  <a:ext uri="{FF2B5EF4-FFF2-40B4-BE49-F238E27FC236}">
                    <a16:creationId xmlns:a16="http://schemas.microsoft.com/office/drawing/2014/main" id="{CE7D6838-ABA8-6120-C870-D6CF85D756A7}"/>
                  </a:ext>
                </a:extLst>
              </p:cNvPr>
              <p:cNvCxnSpPr>
                <a:cxnSpLocks noChangeShapeType="1"/>
              </p:cNvCxnSpPr>
              <p:nvPr/>
            </p:nvCxnSpPr>
            <p:spPr bwMode="auto">
              <a:xfrm>
                <a:off x="3168" y="2064"/>
                <a:ext cx="576" cy="3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7" name="AutoShape 79">
                <a:extLst>
                  <a:ext uri="{FF2B5EF4-FFF2-40B4-BE49-F238E27FC236}">
                    <a16:creationId xmlns:a16="http://schemas.microsoft.com/office/drawing/2014/main" id="{CFE57A94-FE01-2627-2919-F1BEE42CE63A}"/>
                  </a:ext>
                </a:extLst>
              </p:cNvPr>
              <p:cNvCxnSpPr>
                <a:cxnSpLocks noChangeShapeType="1"/>
              </p:cNvCxnSpPr>
              <p:nvPr/>
            </p:nvCxnSpPr>
            <p:spPr bwMode="auto">
              <a:xfrm>
                <a:off x="3168" y="2064"/>
                <a:ext cx="672"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8" name="AutoShape 80">
                <a:extLst>
                  <a:ext uri="{FF2B5EF4-FFF2-40B4-BE49-F238E27FC236}">
                    <a16:creationId xmlns:a16="http://schemas.microsoft.com/office/drawing/2014/main" id="{EEAF46DA-5F3D-9939-F5E9-4591656D1FE7}"/>
                  </a:ext>
                </a:extLst>
              </p:cNvPr>
              <p:cNvCxnSpPr>
                <a:cxnSpLocks noChangeShapeType="1"/>
              </p:cNvCxnSpPr>
              <p:nvPr/>
            </p:nvCxnSpPr>
            <p:spPr bwMode="auto">
              <a:xfrm>
                <a:off x="3840" y="2352"/>
                <a:ext cx="192"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39" name="AutoShape 81">
                <a:extLst>
                  <a:ext uri="{FF2B5EF4-FFF2-40B4-BE49-F238E27FC236}">
                    <a16:creationId xmlns:a16="http://schemas.microsoft.com/office/drawing/2014/main" id="{C403B876-C12D-80D8-6FBB-D294F53ACC70}"/>
                  </a:ext>
                </a:extLst>
              </p:cNvPr>
              <p:cNvCxnSpPr>
                <a:cxnSpLocks noChangeShapeType="1"/>
              </p:cNvCxnSpPr>
              <p:nvPr/>
            </p:nvCxnSpPr>
            <p:spPr bwMode="auto">
              <a:xfrm>
                <a:off x="3840" y="2352"/>
                <a:ext cx="144"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0" name="AutoShape 82">
                <a:extLst>
                  <a:ext uri="{FF2B5EF4-FFF2-40B4-BE49-F238E27FC236}">
                    <a16:creationId xmlns:a16="http://schemas.microsoft.com/office/drawing/2014/main" id="{3AE96019-FC35-2DAC-33F7-C190FCBCC50E}"/>
                  </a:ext>
                </a:extLst>
              </p:cNvPr>
              <p:cNvCxnSpPr>
                <a:cxnSpLocks noChangeShapeType="1"/>
              </p:cNvCxnSpPr>
              <p:nvPr/>
            </p:nvCxnSpPr>
            <p:spPr bwMode="auto">
              <a:xfrm>
                <a:off x="3744" y="2448"/>
                <a:ext cx="288"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1" name="AutoShape 83">
                <a:extLst>
                  <a:ext uri="{FF2B5EF4-FFF2-40B4-BE49-F238E27FC236}">
                    <a16:creationId xmlns:a16="http://schemas.microsoft.com/office/drawing/2014/main" id="{F8D4A9CE-7DC9-4F85-133D-C45CB3790896}"/>
                  </a:ext>
                </a:extLst>
              </p:cNvPr>
              <p:cNvCxnSpPr>
                <a:cxnSpLocks noChangeShapeType="1"/>
              </p:cNvCxnSpPr>
              <p:nvPr/>
            </p:nvCxnSpPr>
            <p:spPr bwMode="auto">
              <a:xfrm>
                <a:off x="3744" y="2448"/>
                <a:ext cx="288"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2" name="AutoShape 84">
                <a:extLst>
                  <a:ext uri="{FF2B5EF4-FFF2-40B4-BE49-F238E27FC236}">
                    <a16:creationId xmlns:a16="http://schemas.microsoft.com/office/drawing/2014/main" id="{8225585B-877C-3D3C-FBB9-15024DFC86E0}"/>
                  </a:ext>
                </a:extLst>
              </p:cNvPr>
              <p:cNvCxnSpPr>
                <a:cxnSpLocks noChangeShapeType="1"/>
              </p:cNvCxnSpPr>
              <p:nvPr/>
            </p:nvCxnSpPr>
            <p:spPr bwMode="auto">
              <a:xfrm>
                <a:off x="2784" y="1680"/>
                <a:ext cx="28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3" name="AutoShape 85">
                <a:extLst>
                  <a:ext uri="{FF2B5EF4-FFF2-40B4-BE49-F238E27FC236}">
                    <a16:creationId xmlns:a16="http://schemas.microsoft.com/office/drawing/2014/main" id="{D463E9DA-7946-AF60-A3CE-D8CFE3674B04}"/>
                  </a:ext>
                </a:extLst>
              </p:cNvPr>
              <p:cNvCxnSpPr>
                <a:cxnSpLocks noChangeShapeType="1"/>
              </p:cNvCxnSpPr>
              <p:nvPr/>
            </p:nvCxnSpPr>
            <p:spPr bwMode="auto">
              <a:xfrm flipV="1">
                <a:off x="3072" y="1632"/>
                <a:ext cx="192"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4" name="AutoShape 86">
                <a:extLst>
                  <a:ext uri="{FF2B5EF4-FFF2-40B4-BE49-F238E27FC236}">
                    <a16:creationId xmlns:a16="http://schemas.microsoft.com/office/drawing/2014/main" id="{A44A90AF-A3C7-48DE-BD95-44830FC50DCC}"/>
                  </a:ext>
                </a:extLst>
              </p:cNvPr>
              <p:cNvCxnSpPr>
                <a:cxnSpLocks noChangeShapeType="1"/>
              </p:cNvCxnSpPr>
              <p:nvPr/>
            </p:nvCxnSpPr>
            <p:spPr bwMode="auto">
              <a:xfrm flipV="1">
                <a:off x="3264" y="1392"/>
                <a:ext cx="432"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5" name="AutoShape 87">
                <a:extLst>
                  <a:ext uri="{FF2B5EF4-FFF2-40B4-BE49-F238E27FC236}">
                    <a16:creationId xmlns:a16="http://schemas.microsoft.com/office/drawing/2014/main" id="{6C232DE4-E855-044A-F20B-F4D99C437A45}"/>
                  </a:ext>
                </a:extLst>
              </p:cNvPr>
              <p:cNvCxnSpPr>
                <a:cxnSpLocks noChangeShapeType="1"/>
              </p:cNvCxnSpPr>
              <p:nvPr/>
            </p:nvCxnSpPr>
            <p:spPr bwMode="auto">
              <a:xfrm>
                <a:off x="3696" y="1392"/>
                <a:ext cx="28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6" name="AutoShape 88">
                <a:extLst>
                  <a:ext uri="{FF2B5EF4-FFF2-40B4-BE49-F238E27FC236}">
                    <a16:creationId xmlns:a16="http://schemas.microsoft.com/office/drawing/2014/main" id="{BE2DC972-4FF1-35B0-B433-17C84ED1830C}"/>
                  </a:ext>
                </a:extLst>
              </p:cNvPr>
              <p:cNvCxnSpPr>
                <a:cxnSpLocks noChangeShapeType="1"/>
              </p:cNvCxnSpPr>
              <p:nvPr/>
            </p:nvCxnSpPr>
            <p:spPr bwMode="auto">
              <a:xfrm flipV="1">
                <a:off x="3696" y="1344"/>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7" name="AutoShape 89">
                <a:extLst>
                  <a:ext uri="{FF2B5EF4-FFF2-40B4-BE49-F238E27FC236}">
                    <a16:creationId xmlns:a16="http://schemas.microsoft.com/office/drawing/2014/main" id="{9A1A6A21-8817-49B9-CD22-A4DC0628B1D5}"/>
                  </a:ext>
                </a:extLst>
              </p:cNvPr>
              <p:cNvCxnSpPr>
                <a:cxnSpLocks noChangeShapeType="1"/>
              </p:cNvCxnSpPr>
              <p:nvPr/>
            </p:nvCxnSpPr>
            <p:spPr bwMode="auto">
              <a:xfrm flipV="1">
                <a:off x="3792" y="1296"/>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8" name="AutoShape 90">
                <a:extLst>
                  <a:ext uri="{FF2B5EF4-FFF2-40B4-BE49-F238E27FC236}">
                    <a16:creationId xmlns:a16="http://schemas.microsoft.com/office/drawing/2014/main" id="{C67FDB5B-7484-22EE-9D56-84658A4A2C59}"/>
                  </a:ext>
                </a:extLst>
              </p:cNvPr>
              <p:cNvCxnSpPr>
                <a:cxnSpLocks noChangeShapeType="1"/>
              </p:cNvCxnSpPr>
              <p:nvPr/>
            </p:nvCxnSpPr>
            <p:spPr bwMode="auto">
              <a:xfrm flipV="1">
                <a:off x="3792" y="1200"/>
                <a:ext cx="96"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49" name="AutoShape 91">
                <a:extLst>
                  <a:ext uri="{FF2B5EF4-FFF2-40B4-BE49-F238E27FC236}">
                    <a16:creationId xmlns:a16="http://schemas.microsoft.com/office/drawing/2014/main" id="{D080D46D-0412-08F1-38E7-FEFED3443496}"/>
                  </a:ext>
                </a:extLst>
              </p:cNvPr>
              <p:cNvCxnSpPr>
                <a:cxnSpLocks noChangeShapeType="1"/>
              </p:cNvCxnSpPr>
              <p:nvPr/>
            </p:nvCxnSpPr>
            <p:spPr bwMode="auto">
              <a:xfrm flipV="1">
                <a:off x="3888" y="1132"/>
                <a:ext cx="192" cy="16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0" name="AutoShape 92">
                <a:extLst>
                  <a:ext uri="{FF2B5EF4-FFF2-40B4-BE49-F238E27FC236}">
                    <a16:creationId xmlns:a16="http://schemas.microsoft.com/office/drawing/2014/main" id="{9E0DAD29-36CA-4B57-DA01-18E92F94A88A}"/>
                  </a:ext>
                </a:extLst>
              </p:cNvPr>
              <p:cNvCxnSpPr>
                <a:cxnSpLocks noChangeShapeType="1"/>
              </p:cNvCxnSpPr>
              <p:nvPr/>
            </p:nvCxnSpPr>
            <p:spPr bwMode="auto">
              <a:xfrm flipV="1">
                <a:off x="3888" y="1248"/>
                <a:ext cx="240"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1" name="AutoShape 93">
                <a:extLst>
                  <a:ext uri="{FF2B5EF4-FFF2-40B4-BE49-F238E27FC236}">
                    <a16:creationId xmlns:a16="http://schemas.microsoft.com/office/drawing/2014/main" id="{83500415-131A-7774-5666-932FED125E12}"/>
                  </a:ext>
                </a:extLst>
              </p:cNvPr>
              <p:cNvCxnSpPr>
                <a:cxnSpLocks noChangeShapeType="1"/>
              </p:cNvCxnSpPr>
              <p:nvPr/>
            </p:nvCxnSpPr>
            <p:spPr bwMode="auto">
              <a:xfrm>
                <a:off x="3264" y="1632"/>
                <a:ext cx="576"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2" name="AutoShape 94">
                <a:extLst>
                  <a:ext uri="{FF2B5EF4-FFF2-40B4-BE49-F238E27FC236}">
                    <a16:creationId xmlns:a16="http://schemas.microsoft.com/office/drawing/2014/main" id="{0439684A-DA68-87C3-AB74-6838DE8F20B2}"/>
                  </a:ext>
                </a:extLst>
              </p:cNvPr>
              <p:cNvCxnSpPr>
                <a:cxnSpLocks noChangeShapeType="1"/>
              </p:cNvCxnSpPr>
              <p:nvPr/>
            </p:nvCxnSpPr>
            <p:spPr bwMode="auto">
              <a:xfrm flipV="1">
                <a:off x="3840" y="1536"/>
                <a:ext cx="144"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3" name="AutoShape 95">
                <a:extLst>
                  <a:ext uri="{FF2B5EF4-FFF2-40B4-BE49-F238E27FC236}">
                    <a16:creationId xmlns:a16="http://schemas.microsoft.com/office/drawing/2014/main" id="{B8957133-74B9-28A7-98AE-D9C7EA2FA792}"/>
                  </a:ext>
                </a:extLst>
              </p:cNvPr>
              <p:cNvCxnSpPr>
                <a:cxnSpLocks noChangeShapeType="1"/>
              </p:cNvCxnSpPr>
              <p:nvPr/>
            </p:nvCxnSpPr>
            <p:spPr bwMode="auto">
              <a:xfrm>
                <a:off x="3840" y="1632"/>
                <a:ext cx="192"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4" name="AutoShape 96">
                <a:extLst>
                  <a:ext uri="{FF2B5EF4-FFF2-40B4-BE49-F238E27FC236}">
                    <a16:creationId xmlns:a16="http://schemas.microsoft.com/office/drawing/2014/main" id="{79D9F0EB-C7F0-92CD-A055-0EC849027756}"/>
                  </a:ext>
                </a:extLst>
              </p:cNvPr>
              <p:cNvCxnSpPr>
                <a:cxnSpLocks noChangeShapeType="1"/>
              </p:cNvCxnSpPr>
              <p:nvPr/>
            </p:nvCxnSpPr>
            <p:spPr bwMode="auto">
              <a:xfrm flipV="1">
                <a:off x="3911" y="1660"/>
                <a:ext cx="73" cy="2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5" name="AutoShape 97">
                <a:extLst>
                  <a:ext uri="{FF2B5EF4-FFF2-40B4-BE49-F238E27FC236}">
                    <a16:creationId xmlns:a16="http://schemas.microsoft.com/office/drawing/2014/main" id="{34E4756E-8177-EF3E-71E3-17CAC5433F1E}"/>
                  </a:ext>
                </a:extLst>
              </p:cNvPr>
              <p:cNvCxnSpPr>
                <a:cxnSpLocks noChangeShapeType="1"/>
              </p:cNvCxnSpPr>
              <p:nvPr/>
            </p:nvCxnSpPr>
            <p:spPr bwMode="auto">
              <a:xfrm>
                <a:off x="3072" y="1680"/>
                <a:ext cx="576" cy="12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6" name="AutoShape 98">
                <a:extLst>
                  <a:ext uri="{FF2B5EF4-FFF2-40B4-BE49-F238E27FC236}">
                    <a16:creationId xmlns:a16="http://schemas.microsoft.com/office/drawing/2014/main" id="{BBC99430-40C9-43C6-92B0-1C36AAB97EA4}"/>
                  </a:ext>
                </a:extLst>
              </p:cNvPr>
              <p:cNvCxnSpPr>
                <a:cxnSpLocks noChangeShapeType="1"/>
              </p:cNvCxnSpPr>
              <p:nvPr/>
            </p:nvCxnSpPr>
            <p:spPr bwMode="auto">
              <a:xfrm>
                <a:off x="3648" y="1808"/>
                <a:ext cx="144" cy="11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7" name="AutoShape 99">
                <a:extLst>
                  <a:ext uri="{FF2B5EF4-FFF2-40B4-BE49-F238E27FC236}">
                    <a16:creationId xmlns:a16="http://schemas.microsoft.com/office/drawing/2014/main" id="{309E2415-7746-FAB7-1139-4CBF393C6608}"/>
                  </a:ext>
                </a:extLst>
              </p:cNvPr>
              <p:cNvCxnSpPr>
                <a:cxnSpLocks noChangeShapeType="1"/>
              </p:cNvCxnSpPr>
              <p:nvPr/>
            </p:nvCxnSpPr>
            <p:spPr bwMode="auto">
              <a:xfrm>
                <a:off x="3648" y="1808"/>
                <a:ext cx="192" cy="4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8" name="AutoShape 100">
                <a:extLst>
                  <a:ext uri="{FF2B5EF4-FFF2-40B4-BE49-F238E27FC236}">
                    <a16:creationId xmlns:a16="http://schemas.microsoft.com/office/drawing/2014/main" id="{9E97FECA-8DC2-2D0C-AD27-B18E877FB88F}"/>
                  </a:ext>
                </a:extLst>
              </p:cNvPr>
              <p:cNvCxnSpPr>
                <a:cxnSpLocks noChangeShapeType="1"/>
              </p:cNvCxnSpPr>
              <p:nvPr/>
            </p:nvCxnSpPr>
            <p:spPr bwMode="auto">
              <a:xfrm flipH="1">
                <a:off x="2256" y="1476"/>
                <a:ext cx="288"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59" name="AutoShape 101">
                <a:extLst>
                  <a:ext uri="{FF2B5EF4-FFF2-40B4-BE49-F238E27FC236}">
                    <a16:creationId xmlns:a16="http://schemas.microsoft.com/office/drawing/2014/main" id="{C5056D5C-3D50-61B9-1775-5C1015B32A37}"/>
                  </a:ext>
                </a:extLst>
              </p:cNvPr>
              <p:cNvCxnSpPr>
                <a:cxnSpLocks noChangeShapeType="1"/>
              </p:cNvCxnSpPr>
              <p:nvPr/>
            </p:nvCxnSpPr>
            <p:spPr bwMode="auto">
              <a:xfrm flipH="1">
                <a:off x="1728" y="1572"/>
                <a:ext cx="528" cy="3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0" name="AutoShape 102">
                <a:extLst>
                  <a:ext uri="{FF2B5EF4-FFF2-40B4-BE49-F238E27FC236}">
                    <a16:creationId xmlns:a16="http://schemas.microsoft.com/office/drawing/2014/main" id="{B93C262D-A4D0-212A-F58F-351847140D70}"/>
                  </a:ext>
                </a:extLst>
              </p:cNvPr>
              <p:cNvCxnSpPr>
                <a:cxnSpLocks noChangeShapeType="1"/>
              </p:cNvCxnSpPr>
              <p:nvPr/>
            </p:nvCxnSpPr>
            <p:spPr bwMode="auto">
              <a:xfrm flipH="1">
                <a:off x="1808" y="1572"/>
                <a:ext cx="448" cy="15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1" name="AutoShape 103">
                <a:extLst>
                  <a:ext uri="{FF2B5EF4-FFF2-40B4-BE49-F238E27FC236}">
                    <a16:creationId xmlns:a16="http://schemas.microsoft.com/office/drawing/2014/main" id="{A9BAA7F3-D303-27E3-7811-0E787A7F9429}"/>
                  </a:ext>
                </a:extLst>
              </p:cNvPr>
              <p:cNvCxnSpPr>
                <a:cxnSpLocks noChangeShapeType="1"/>
              </p:cNvCxnSpPr>
              <p:nvPr/>
            </p:nvCxnSpPr>
            <p:spPr bwMode="auto">
              <a:xfrm flipH="1" flipV="1">
                <a:off x="1632" y="1680"/>
                <a:ext cx="17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2" name="AutoShape 104">
                <a:extLst>
                  <a:ext uri="{FF2B5EF4-FFF2-40B4-BE49-F238E27FC236}">
                    <a16:creationId xmlns:a16="http://schemas.microsoft.com/office/drawing/2014/main" id="{EBB51F87-09CB-2494-0CE1-7A2080EEC823}"/>
                  </a:ext>
                </a:extLst>
              </p:cNvPr>
              <p:cNvCxnSpPr>
                <a:cxnSpLocks noChangeShapeType="1"/>
              </p:cNvCxnSpPr>
              <p:nvPr/>
            </p:nvCxnSpPr>
            <p:spPr bwMode="auto">
              <a:xfrm flipH="1">
                <a:off x="1584" y="1728"/>
                <a:ext cx="224"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3" name="AutoShape 105">
                <a:extLst>
                  <a:ext uri="{FF2B5EF4-FFF2-40B4-BE49-F238E27FC236}">
                    <a16:creationId xmlns:a16="http://schemas.microsoft.com/office/drawing/2014/main" id="{FB443357-ECB7-8340-2294-1519CE5B7503}"/>
                  </a:ext>
                </a:extLst>
              </p:cNvPr>
              <p:cNvCxnSpPr>
                <a:cxnSpLocks noChangeShapeType="1"/>
              </p:cNvCxnSpPr>
              <p:nvPr/>
            </p:nvCxnSpPr>
            <p:spPr bwMode="auto">
              <a:xfrm flipH="1">
                <a:off x="2064" y="1380"/>
                <a:ext cx="179" cy="6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4" name="AutoShape 106">
                <a:extLst>
                  <a:ext uri="{FF2B5EF4-FFF2-40B4-BE49-F238E27FC236}">
                    <a16:creationId xmlns:a16="http://schemas.microsoft.com/office/drawing/2014/main" id="{C6B3B2A8-BD94-1B5D-2D60-20D8F4887C69}"/>
                  </a:ext>
                </a:extLst>
              </p:cNvPr>
              <p:cNvCxnSpPr>
                <a:cxnSpLocks noChangeShapeType="1"/>
              </p:cNvCxnSpPr>
              <p:nvPr/>
            </p:nvCxnSpPr>
            <p:spPr bwMode="auto">
              <a:xfrm flipH="1">
                <a:off x="1680" y="1440"/>
                <a:ext cx="384"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5" name="AutoShape 107">
                <a:extLst>
                  <a:ext uri="{FF2B5EF4-FFF2-40B4-BE49-F238E27FC236}">
                    <a16:creationId xmlns:a16="http://schemas.microsoft.com/office/drawing/2014/main" id="{3B8BAF90-5169-128E-00C6-C2A6BC2268D5}"/>
                  </a:ext>
                </a:extLst>
              </p:cNvPr>
              <p:cNvCxnSpPr>
                <a:cxnSpLocks noChangeShapeType="1"/>
              </p:cNvCxnSpPr>
              <p:nvPr/>
            </p:nvCxnSpPr>
            <p:spPr bwMode="auto">
              <a:xfrm flipH="1">
                <a:off x="1776" y="1440"/>
                <a:ext cx="288"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6" name="AutoShape 108">
                <a:extLst>
                  <a:ext uri="{FF2B5EF4-FFF2-40B4-BE49-F238E27FC236}">
                    <a16:creationId xmlns:a16="http://schemas.microsoft.com/office/drawing/2014/main" id="{1DB9B6BB-5AC7-405F-D10D-FB344A3D3425}"/>
                  </a:ext>
                </a:extLst>
              </p:cNvPr>
              <p:cNvCxnSpPr>
                <a:cxnSpLocks noChangeShapeType="1"/>
              </p:cNvCxnSpPr>
              <p:nvPr/>
            </p:nvCxnSpPr>
            <p:spPr bwMode="auto">
              <a:xfrm flipH="1">
                <a:off x="1584" y="1536"/>
                <a:ext cx="192"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7" name="AutoShape 109">
                <a:extLst>
                  <a:ext uri="{FF2B5EF4-FFF2-40B4-BE49-F238E27FC236}">
                    <a16:creationId xmlns:a16="http://schemas.microsoft.com/office/drawing/2014/main" id="{918399F1-DF05-D468-E969-BDEB6F9F09B1}"/>
                  </a:ext>
                </a:extLst>
              </p:cNvPr>
              <p:cNvCxnSpPr>
                <a:cxnSpLocks noChangeShapeType="1"/>
              </p:cNvCxnSpPr>
              <p:nvPr/>
            </p:nvCxnSpPr>
            <p:spPr bwMode="auto">
              <a:xfrm flipH="1">
                <a:off x="1680" y="1536"/>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8" name="AutoShape 110">
                <a:extLst>
                  <a:ext uri="{FF2B5EF4-FFF2-40B4-BE49-F238E27FC236}">
                    <a16:creationId xmlns:a16="http://schemas.microsoft.com/office/drawing/2014/main" id="{106A1271-E097-C44E-F3FB-EC53180B2CFF}"/>
                  </a:ext>
                </a:extLst>
              </p:cNvPr>
              <p:cNvCxnSpPr>
                <a:cxnSpLocks noChangeShapeType="1"/>
              </p:cNvCxnSpPr>
              <p:nvPr/>
            </p:nvCxnSpPr>
            <p:spPr bwMode="auto">
              <a:xfrm flipH="1" flipV="1">
                <a:off x="2112" y="1296"/>
                <a:ext cx="131" cy="8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69" name="AutoShape 111">
                <a:extLst>
                  <a:ext uri="{FF2B5EF4-FFF2-40B4-BE49-F238E27FC236}">
                    <a16:creationId xmlns:a16="http://schemas.microsoft.com/office/drawing/2014/main" id="{95155129-F9E9-B36C-294D-51A927EB608E}"/>
                  </a:ext>
                </a:extLst>
              </p:cNvPr>
              <p:cNvCxnSpPr>
                <a:cxnSpLocks noChangeShapeType="1"/>
              </p:cNvCxnSpPr>
              <p:nvPr/>
            </p:nvCxnSpPr>
            <p:spPr bwMode="auto">
              <a:xfrm flipH="1" flipV="1">
                <a:off x="2016" y="1152"/>
                <a:ext cx="96"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0" name="AutoShape 112">
                <a:extLst>
                  <a:ext uri="{FF2B5EF4-FFF2-40B4-BE49-F238E27FC236}">
                    <a16:creationId xmlns:a16="http://schemas.microsoft.com/office/drawing/2014/main" id="{79FEB991-21E7-E763-3AE9-834282F71BB4}"/>
                  </a:ext>
                </a:extLst>
              </p:cNvPr>
              <p:cNvCxnSpPr>
                <a:cxnSpLocks noChangeShapeType="1"/>
              </p:cNvCxnSpPr>
              <p:nvPr/>
            </p:nvCxnSpPr>
            <p:spPr bwMode="auto">
              <a:xfrm flipH="1" flipV="1">
                <a:off x="1920" y="1216"/>
                <a:ext cx="192" cy="8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1" name="AutoShape 113">
                <a:extLst>
                  <a:ext uri="{FF2B5EF4-FFF2-40B4-BE49-F238E27FC236}">
                    <a16:creationId xmlns:a16="http://schemas.microsoft.com/office/drawing/2014/main" id="{35A794D8-B924-04D4-709B-48EB8C2FF3A0}"/>
                  </a:ext>
                </a:extLst>
              </p:cNvPr>
              <p:cNvCxnSpPr>
                <a:cxnSpLocks noChangeShapeType="1"/>
              </p:cNvCxnSpPr>
              <p:nvPr/>
            </p:nvCxnSpPr>
            <p:spPr bwMode="auto">
              <a:xfrm flipH="1">
                <a:off x="1680" y="1216"/>
                <a:ext cx="240" cy="3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2" name="AutoShape 114">
                <a:extLst>
                  <a:ext uri="{FF2B5EF4-FFF2-40B4-BE49-F238E27FC236}">
                    <a16:creationId xmlns:a16="http://schemas.microsoft.com/office/drawing/2014/main" id="{39804806-DBFA-D24C-0F66-F8940FEE7B50}"/>
                  </a:ext>
                </a:extLst>
              </p:cNvPr>
              <p:cNvCxnSpPr>
                <a:cxnSpLocks noChangeShapeType="1"/>
              </p:cNvCxnSpPr>
              <p:nvPr/>
            </p:nvCxnSpPr>
            <p:spPr bwMode="auto">
              <a:xfrm flipH="1" flipV="1">
                <a:off x="1728" y="1152"/>
                <a:ext cx="192" cy="6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3" name="AutoShape 115">
                <a:extLst>
                  <a:ext uri="{FF2B5EF4-FFF2-40B4-BE49-F238E27FC236}">
                    <a16:creationId xmlns:a16="http://schemas.microsoft.com/office/drawing/2014/main" id="{182C7B30-2FF3-0380-AF4F-C16269283BC4}"/>
                  </a:ext>
                </a:extLst>
              </p:cNvPr>
              <p:cNvCxnSpPr>
                <a:cxnSpLocks noChangeShapeType="1"/>
              </p:cNvCxnSpPr>
              <p:nvPr/>
            </p:nvCxnSpPr>
            <p:spPr bwMode="auto">
              <a:xfrm flipH="1" flipV="1">
                <a:off x="1854" y="1056"/>
                <a:ext cx="162"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4" name="AutoShape 116">
                <a:extLst>
                  <a:ext uri="{FF2B5EF4-FFF2-40B4-BE49-F238E27FC236}">
                    <a16:creationId xmlns:a16="http://schemas.microsoft.com/office/drawing/2014/main" id="{8B0A353E-1BA9-7150-18D4-15C097503E26}"/>
                  </a:ext>
                </a:extLst>
              </p:cNvPr>
              <p:cNvCxnSpPr>
                <a:cxnSpLocks noChangeShapeType="1"/>
              </p:cNvCxnSpPr>
              <p:nvPr/>
            </p:nvCxnSpPr>
            <p:spPr bwMode="auto">
              <a:xfrm flipH="1">
                <a:off x="1776" y="1056"/>
                <a:ext cx="78" cy="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5" name="AutoShape 117">
                <a:extLst>
                  <a:ext uri="{FF2B5EF4-FFF2-40B4-BE49-F238E27FC236}">
                    <a16:creationId xmlns:a16="http://schemas.microsoft.com/office/drawing/2014/main" id="{C03753B1-3727-9F86-14DC-6209AA533556}"/>
                  </a:ext>
                </a:extLst>
              </p:cNvPr>
              <p:cNvCxnSpPr>
                <a:cxnSpLocks noChangeShapeType="1"/>
              </p:cNvCxnSpPr>
              <p:nvPr/>
            </p:nvCxnSpPr>
            <p:spPr bwMode="auto">
              <a:xfrm flipH="1" flipV="1">
                <a:off x="1776" y="960"/>
                <a:ext cx="78"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6" name="AutoShape 118">
                <a:extLst>
                  <a:ext uri="{FF2B5EF4-FFF2-40B4-BE49-F238E27FC236}">
                    <a16:creationId xmlns:a16="http://schemas.microsoft.com/office/drawing/2014/main" id="{10EF4515-8B80-4F49-3DB6-47E52EE15511}"/>
                  </a:ext>
                </a:extLst>
              </p:cNvPr>
              <p:cNvCxnSpPr>
                <a:cxnSpLocks noChangeShapeType="1"/>
              </p:cNvCxnSpPr>
              <p:nvPr/>
            </p:nvCxnSpPr>
            <p:spPr bwMode="auto">
              <a:xfrm flipH="1" flipV="1">
                <a:off x="1950" y="1008"/>
                <a:ext cx="66"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7" name="AutoShape 119">
                <a:extLst>
                  <a:ext uri="{FF2B5EF4-FFF2-40B4-BE49-F238E27FC236}">
                    <a16:creationId xmlns:a16="http://schemas.microsoft.com/office/drawing/2014/main" id="{E5708E42-F544-F95F-DE30-073B10B92E73}"/>
                  </a:ext>
                </a:extLst>
              </p:cNvPr>
              <p:cNvCxnSpPr>
                <a:cxnSpLocks noChangeShapeType="1"/>
              </p:cNvCxnSpPr>
              <p:nvPr/>
            </p:nvCxnSpPr>
            <p:spPr bwMode="auto">
              <a:xfrm flipH="1" flipV="1">
                <a:off x="1824" y="912"/>
                <a:ext cx="12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8" name="AutoShape 120">
                <a:extLst>
                  <a:ext uri="{FF2B5EF4-FFF2-40B4-BE49-F238E27FC236}">
                    <a16:creationId xmlns:a16="http://schemas.microsoft.com/office/drawing/2014/main" id="{324C2FDB-304F-6CF7-D52B-259BBEDA35CF}"/>
                  </a:ext>
                </a:extLst>
              </p:cNvPr>
              <p:cNvCxnSpPr>
                <a:cxnSpLocks noChangeShapeType="1"/>
              </p:cNvCxnSpPr>
              <p:nvPr/>
            </p:nvCxnSpPr>
            <p:spPr bwMode="auto">
              <a:xfrm flipH="1" flipV="1">
                <a:off x="1898" y="816"/>
                <a:ext cx="52"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79" name="AutoShape 121">
                <a:extLst>
                  <a:ext uri="{FF2B5EF4-FFF2-40B4-BE49-F238E27FC236}">
                    <a16:creationId xmlns:a16="http://schemas.microsoft.com/office/drawing/2014/main" id="{E233370D-79D7-9D13-64DD-B53E3003C15B}"/>
                  </a:ext>
                </a:extLst>
              </p:cNvPr>
              <p:cNvCxnSpPr>
                <a:cxnSpLocks noChangeShapeType="1"/>
              </p:cNvCxnSpPr>
              <p:nvPr/>
            </p:nvCxnSpPr>
            <p:spPr bwMode="auto">
              <a:xfrm flipV="1">
                <a:off x="2736" y="1392"/>
                <a:ext cx="48"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0" name="AutoShape 122">
                <a:extLst>
                  <a:ext uri="{FF2B5EF4-FFF2-40B4-BE49-F238E27FC236}">
                    <a16:creationId xmlns:a16="http://schemas.microsoft.com/office/drawing/2014/main" id="{48EEF0E5-DB94-4615-BFFD-81247C069DEF}"/>
                  </a:ext>
                </a:extLst>
              </p:cNvPr>
              <p:cNvCxnSpPr>
                <a:cxnSpLocks noChangeShapeType="1"/>
              </p:cNvCxnSpPr>
              <p:nvPr/>
            </p:nvCxnSpPr>
            <p:spPr bwMode="auto">
              <a:xfrm flipH="1" flipV="1">
                <a:off x="2756" y="1226"/>
                <a:ext cx="28" cy="16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1" name="AutoShape 123">
                <a:extLst>
                  <a:ext uri="{FF2B5EF4-FFF2-40B4-BE49-F238E27FC236}">
                    <a16:creationId xmlns:a16="http://schemas.microsoft.com/office/drawing/2014/main" id="{B06944D4-0316-82D9-33BF-2B4EAFCEC3AD}"/>
                  </a:ext>
                </a:extLst>
              </p:cNvPr>
              <p:cNvCxnSpPr>
                <a:cxnSpLocks noChangeShapeType="1"/>
              </p:cNvCxnSpPr>
              <p:nvPr/>
            </p:nvCxnSpPr>
            <p:spPr bwMode="auto">
              <a:xfrm flipH="1" flipV="1">
                <a:off x="2640" y="1104"/>
                <a:ext cx="116" cy="12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2" name="AutoShape 124">
                <a:extLst>
                  <a:ext uri="{FF2B5EF4-FFF2-40B4-BE49-F238E27FC236}">
                    <a16:creationId xmlns:a16="http://schemas.microsoft.com/office/drawing/2014/main" id="{BE818B6F-C517-9730-2BC4-69319113E3EC}"/>
                  </a:ext>
                </a:extLst>
              </p:cNvPr>
              <p:cNvCxnSpPr>
                <a:cxnSpLocks noChangeShapeType="1"/>
              </p:cNvCxnSpPr>
              <p:nvPr/>
            </p:nvCxnSpPr>
            <p:spPr bwMode="auto">
              <a:xfrm flipH="1" flipV="1">
                <a:off x="2400" y="960"/>
                <a:ext cx="240"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3" name="AutoShape 125">
                <a:extLst>
                  <a:ext uri="{FF2B5EF4-FFF2-40B4-BE49-F238E27FC236}">
                    <a16:creationId xmlns:a16="http://schemas.microsoft.com/office/drawing/2014/main" id="{4A03171D-2609-DE42-0AD0-70D802A12D96}"/>
                  </a:ext>
                </a:extLst>
              </p:cNvPr>
              <p:cNvCxnSpPr>
                <a:cxnSpLocks noChangeShapeType="1"/>
              </p:cNvCxnSpPr>
              <p:nvPr/>
            </p:nvCxnSpPr>
            <p:spPr bwMode="auto">
              <a:xfrm flipH="1" flipV="1">
                <a:off x="2112" y="836"/>
                <a:ext cx="288" cy="12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4" name="AutoShape 126">
                <a:extLst>
                  <a:ext uri="{FF2B5EF4-FFF2-40B4-BE49-F238E27FC236}">
                    <a16:creationId xmlns:a16="http://schemas.microsoft.com/office/drawing/2014/main" id="{D8DCA2A3-BA11-8B1D-DA51-F00B5EF3648E}"/>
                  </a:ext>
                </a:extLst>
              </p:cNvPr>
              <p:cNvCxnSpPr>
                <a:cxnSpLocks noChangeShapeType="1"/>
              </p:cNvCxnSpPr>
              <p:nvPr/>
            </p:nvCxnSpPr>
            <p:spPr bwMode="auto">
              <a:xfrm flipH="1" flipV="1">
                <a:off x="2208" y="816"/>
                <a:ext cx="192"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5" name="AutoShape 127">
                <a:extLst>
                  <a:ext uri="{FF2B5EF4-FFF2-40B4-BE49-F238E27FC236}">
                    <a16:creationId xmlns:a16="http://schemas.microsoft.com/office/drawing/2014/main" id="{AB200B57-5C61-CD27-D77B-BA14CD7563E9}"/>
                  </a:ext>
                </a:extLst>
              </p:cNvPr>
              <p:cNvCxnSpPr>
                <a:cxnSpLocks noChangeShapeType="1"/>
              </p:cNvCxnSpPr>
              <p:nvPr/>
            </p:nvCxnSpPr>
            <p:spPr bwMode="auto">
              <a:xfrm flipH="1" flipV="1">
                <a:off x="2592" y="1008"/>
                <a:ext cx="48"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6" name="AutoShape 128">
                <a:extLst>
                  <a:ext uri="{FF2B5EF4-FFF2-40B4-BE49-F238E27FC236}">
                    <a16:creationId xmlns:a16="http://schemas.microsoft.com/office/drawing/2014/main" id="{A9B85D8A-37C0-56F8-9B47-E154CB3298CD}"/>
                  </a:ext>
                </a:extLst>
              </p:cNvPr>
              <p:cNvCxnSpPr>
                <a:cxnSpLocks noChangeShapeType="1"/>
              </p:cNvCxnSpPr>
              <p:nvPr/>
            </p:nvCxnSpPr>
            <p:spPr bwMode="auto">
              <a:xfrm flipH="1" flipV="1">
                <a:off x="2400" y="816"/>
                <a:ext cx="192"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7" name="AutoShape 129">
                <a:extLst>
                  <a:ext uri="{FF2B5EF4-FFF2-40B4-BE49-F238E27FC236}">
                    <a16:creationId xmlns:a16="http://schemas.microsoft.com/office/drawing/2014/main" id="{44D0E1CC-039E-612A-F76E-E46A055FF6CD}"/>
                  </a:ext>
                </a:extLst>
              </p:cNvPr>
              <p:cNvCxnSpPr>
                <a:cxnSpLocks noChangeShapeType="1"/>
              </p:cNvCxnSpPr>
              <p:nvPr/>
            </p:nvCxnSpPr>
            <p:spPr bwMode="auto">
              <a:xfrm flipH="1" flipV="1">
                <a:off x="2256" y="672"/>
                <a:ext cx="144"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8" name="AutoShape 130">
                <a:extLst>
                  <a:ext uri="{FF2B5EF4-FFF2-40B4-BE49-F238E27FC236}">
                    <a16:creationId xmlns:a16="http://schemas.microsoft.com/office/drawing/2014/main" id="{D91F53F2-538E-95BE-2B67-79B015114AD7}"/>
                  </a:ext>
                </a:extLst>
              </p:cNvPr>
              <p:cNvCxnSpPr>
                <a:cxnSpLocks noChangeShapeType="1"/>
              </p:cNvCxnSpPr>
              <p:nvPr/>
            </p:nvCxnSpPr>
            <p:spPr bwMode="auto">
              <a:xfrm flipH="1" flipV="1">
                <a:off x="2352" y="624"/>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89" name="AutoShape 131">
                <a:extLst>
                  <a:ext uri="{FF2B5EF4-FFF2-40B4-BE49-F238E27FC236}">
                    <a16:creationId xmlns:a16="http://schemas.microsoft.com/office/drawing/2014/main" id="{572B04AE-4DCC-105E-5553-2E93015ACF54}"/>
                  </a:ext>
                </a:extLst>
              </p:cNvPr>
              <p:cNvCxnSpPr>
                <a:cxnSpLocks noChangeShapeType="1"/>
              </p:cNvCxnSpPr>
              <p:nvPr/>
            </p:nvCxnSpPr>
            <p:spPr bwMode="auto">
              <a:xfrm flipH="1" flipV="1">
                <a:off x="2544" y="816"/>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0" name="AutoShape 132">
                <a:extLst>
                  <a:ext uri="{FF2B5EF4-FFF2-40B4-BE49-F238E27FC236}">
                    <a16:creationId xmlns:a16="http://schemas.microsoft.com/office/drawing/2014/main" id="{F7C96873-26DA-72C9-B51F-3BE0D5BA68B0}"/>
                  </a:ext>
                </a:extLst>
              </p:cNvPr>
              <p:cNvCxnSpPr>
                <a:cxnSpLocks noChangeShapeType="1"/>
              </p:cNvCxnSpPr>
              <p:nvPr/>
            </p:nvCxnSpPr>
            <p:spPr bwMode="auto">
              <a:xfrm flipH="1" flipV="1">
                <a:off x="2496" y="624"/>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1" name="AutoShape 133">
                <a:extLst>
                  <a:ext uri="{FF2B5EF4-FFF2-40B4-BE49-F238E27FC236}">
                    <a16:creationId xmlns:a16="http://schemas.microsoft.com/office/drawing/2014/main" id="{5FC89F67-333B-86D4-47CF-59254B8CD449}"/>
                  </a:ext>
                </a:extLst>
              </p:cNvPr>
              <p:cNvCxnSpPr>
                <a:cxnSpLocks noChangeShapeType="1"/>
              </p:cNvCxnSpPr>
              <p:nvPr/>
            </p:nvCxnSpPr>
            <p:spPr bwMode="auto">
              <a:xfrm flipH="1" flipV="1">
                <a:off x="2476" y="480"/>
                <a:ext cx="20"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2" name="AutoShape 134">
                <a:extLst>
                  <a:ext uri="{FF2B5EF4-FFF2-40B4-BE49-F238E27FC236}">
                    <a16:creationId xmlns:a16="http://schemas.microsoft.com/office/drawing/2014/main" id="{AA7ADAEC-2EAF-B9FA-815F-A7BD2AF95A9C}"/>
                  </a:ext>
                </a:extLst>
              </p:cNvPr>
              <p:cNvCxnSpPr>
                <a:cxnSpLocks noChangeShapeType="1"/>
              </p:cNvCxnSpPr>
              <p:nvPr/>
            </p:nvCxnSpPr>
            <p:spPr bwMode="auto">
              <a:xfrm flipH="1" flipV="1">
                <a:off x="2400" y="528"/>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3" name="AutoShape 135">
                <a:extLst>
                  <a:ext uri="{FF2B5EF4-FFF2-40B4-BE49-F238E27FC236}">
                    <a16:creationId xmlns:a16="http://schemas.microsoft.com/office/drawing/2014/main" id="{0AACC9DF-22F0-B227-1F69-6FEC5B8A4EA9}"/>
                  </a:ext>
                </a:extLst>
              </p:cNvPr>
              <p:cNvCxnSpPr>
                <a:cxnSpLocks noChangeShapeType="1"/>
              </p:cNvCxnSpPr>
              <p:nvPr/>
            </p:nvCxnSpPr>
            <p:spPr bwMode="auto">
              <a:xfrm flipH="1" flipV="1">
                <a:off x="2304" y="384"/>
                <a:ext cx="96"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4" name="AutoShape 136">
                <a:extLst>
                  <a:ext uri="{FF2B5EF4-FFF2-40B4-BE49-F238E27FC236}">
                    <a16:creationId xmlns:a16="http://schemas.microsoft.com/office/drawing/2014/main" id="{8D10A18C-693C-A1E6-83D5-125353BF81CA}"/>
                  </a:ext>
                </a:extLst>
              </p:cNvPr>
              <p:cNvCxnSpPr>
                <a:cxnSpLocks noChangeShapeType="1"/>
              </p:cNvCxnSpPr>
              <p:nvPr/>
            </p:nvCxnSpPr>
            <p:spPr bwMode="auto">
              <a:xfrm flipH="1" flipV="1">
                <a:off x="2304" y="480"/>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5" name="AutoShape 137">
                <a:extLst>
                  <a:ext uri="{FF2B5EF4-FFF2-40B4-BE49-F238E27FC236}">
                    <a16:creationId xmlns:a16="http://schemas.microsoft.com/office/drawing/2014/main" id="{A384F530-B6C8-B22E-438C-367CA56D5B64}"/>
                  </a:ext>
                </a:extLst>
              </p:cNvPr>
              <p:cNvCxnSpPr>
                <a:cxnSpLocks noChangeShapeType="1"/>
              </p:cNvCxnSpPr>
              <p:nvPr/>
            </p:nvCxnSpPr>
            <p:spPr bwMode="auto">
              <a:xfrm flipV="1">
                <a:off x="2544" y="384"/>
                <a:ext cx="0" cy="43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6" name="AutoShape 138">
                <a:extLst>
                  <a:ext uri="{FF2B5EF4-FFF2-40B4-BE49-F238E27FC236}">
                    <a16:creationId xmlns:a16="http://schemas.microsoft.com/office/drawing/2014/main" id="{FD0AEB6F-4C88-695C-2669-4BAD28106D4B}"/>
                  </a:ext>
                </a:extLst>
              </p:cNvPr>
              <p:cNvCxnSpPr>
                <a:cxnSpLocks noChangeShapeType="1"/>
              </p:cNvCxnSpPr>
              <p:nvPr/>
            </p:nvCxnSpPr>
            <p:spPr bwMode="auto">
              <a:xfrm flipV="1">
                <a:off x="2756" y="960"/>
                <a:ext cx="76" cy="26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7" name="AutoShape 139">
                <a:extLst>
                  <a:ext uri="{FF2B5EF4-FFF2-40B4-BE49-F238E27FC236}">
                    <a16:creationId xmlns:a16="http://schemas.microsoft.com/office/drawing/2014/main" id="{14E999D9-F800-A65D-93F8-C198C330A74A}"/>
                  </a:ext>
                </a:extLst>
              </p:cNvPr>
              <p:cNvCxnSpPr>
                <a:cxnSpLocks noChangeShapeType="1"/>
              </p:cNvCxnSpPr>
              <p:nvPr/>
            </p:nvCxnSpPr>
            <p:spPr bwMode="auto">
              <a:xfrm flipH="1" flipV="1">
                <a:off x="2784" y="720"/>
                <a:ext cx="48"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8" name="AutoShape 140">
                <a:extLst>
                  <a:ext uri="{FF2B5EF4-FFF2-40B4-BE49-F238E27FC236}">
                    <a16:creationId xmlns:a16="http://schemas.microsoft.com/office/drawing/2014/main" id="{A85FCF3C-0E8F-3B1B-3787-AE5D30955F83}"/>
                  </a:ext>
                </a:extLst>
              </p:cNvPr>
              <p:cNvCxnSpPr>
                <a:cxnSpLocks noChangeShapeType="1"/>
              </p:cNvCxnSpPr>
              <p:nvPr/>
            </p:nvCxnSpPr>
            <p:spPr bwMode="auto">
              <a:xfrm flipH="1" flipV="1">
                <a:off x="2736" y="528"/>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899" name="AutoShape 141">
                <a:extLst>
                  <a:ext uri="{FF2B5EF4-FFF2-40B4-BE49-F238E27FC236}">
                    <a16:creationId xmlns:a16="http://schemas.microsoft.com/office/drawing/2014/main" id="{11EB2616-F0FF-F015-E389-7E20C0AF79FD}"/>
                  </a:ext>
                </a:extLst>
              </p:cNvPr>
              <p:cNvCxnSpPr>
                <a:cxnSpLocks noChangeShapeType="1"/>
              </p:cNvCxnSpPr>
              <p:nvPr/>
            </p:nvCxnSpPr>
            <p:spPr bwMode="auto">
              <a:xfrm flipV="1">
                <a:off x="2784" y="528"/>
                <a:ext cx="0"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0" name="AutoShape 142">
                <a:extLst>
                  <a:ext uri="{FF2B5EF4-FFF2-40B4-BE49-F238E27FC236}">
                    <a16:creationId xmlns:a16="http://schemas.microsoft.com/office/drawing/2014/main" id="{218EBD0D-EED7-4078-CF1D-418790641BC3}"/>
                  </a:ext>
                </a:extLst>
              </p:cNvPr>
              <p:cNvCxnSpPr>
                <a:cxnSpLocks noChangeShapeType="1"/>
              </p:cNvCxnSpPr>
              <p:nvPr/>
            </p:nvCxnSpPr>
            <p:spPr bwMode="auto">
              <a:xfrm flipV="1">
                <a:off x="2832" y="768"/>
                <a:ext cx="48"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1" name="AutoShape 143">
                <a:extLst>
                  <a:ext uri="{FF2B5EF4-FFF2-40B4-BE49-F238E27FC236}">
                    <a16:creationId xmlns:a16="http://schemas.microsoft.com/office/drawing/2014/main" id="{F8E7794A-8CBC-44CE-B823-80CD3BF77163}"/>
                  </a:ext>
                </a:extLst>
              </p:cNvPr>
              <p:cNvCxnSpPr>
                <a:cxnSpLocks noChangeShapeType="1"/>
              </p:cNvCxnSpPr>
              <p:nvPr/>
            </p:nvCxnSpPr>
            <p:spPr bwMode="auto">
              <a:xfrm flipV="1">
                <a:off x="2880" y="624"/>
                <a:ext cx="0"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2" name="AutoShape 144">
                <a:extLst>
                  <a:ext uri="{FF2B5EF4-FFF2-40B4-BE49-F238E27FC236}">
                    <a16:creationId xmlns:a16="http://schemas.microsoft.com/office/drawing/2014/main" id="{E99617E1-142D-30DB-BD2F-8AAB2ADF3C0F}"/>
                  </a:ext>
                </a:extLst>
              </p:cNvPr>
              <p:cNvCxnSpPr>
                <a:cxnSpLocks noChangeShapeType="1"/>
              </p:cNvCxnSpPr>
              <p:nvPr/>
            </p:nvCxnSpPr>
            <p:spPr bwMode="auto">
              <a:xfrm flipV="1">
                <a:off x="2880" y="576"/>
                <a:ext cx="144"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3" name="AutoShape 145">
                <a:extLst>
                  <a:ext uri="{FF2B5EF4-FFF2-40B4-BE49-F238E27FC236}">
                    <a16:creationId xmlns:a16="http://schemas.microsoft.com/office/drawing/2014/main" id="{ED82D281-4CDE-FC32-3536-55970CE9E484}"/>
                  </a:ext>
                </a:extLst>
              </p:cNvPr>
              <p:cNvCxnSpPr>
                <a:cxnSpLocks noChangeShapeType="1"/>
              </p:cNvCxnSpPr>
              <p:nvPr/>
            </p:nvCxnSpPr>
            <p:spPr bwMode="auto">
              <a:xfrm flipV="1">
                <a:off x="2756" y="1280"/>
                <a:ext cx="124" cy="4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4" name="AutoShape 146">
                <a:extLst>
                  <a:ext uri="{FF2B5EF4-FFF2-40B4-BE49-F238E27FC236}">
                    <a16:creationId xmlns:a16="http://schemas.microsoft.com/office/drawing/2014/main" id="{E92833C3-9E40-5D04-6363-35E028C3FD01}"/>
                  </a:ext>
                </a:extLst>
              </p:cNvPr>
              <p:cNvCxnSpPr>
                <a:cxnSpLocks noChangeShapeType="1"/>
              </p:cNvCxnSpPr>
              <p:nvPr/>
            </p:nvCxnSpPr>
            <p:spPr bwMode="auto">
              <a:xfrm flipV="1">
                <a:off x="2880" y="1104"/>
                <a:ext cx="96" cy="17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5" name="AutoShape 147">
                <a:extLst>
                  <a:ext uri="{FF2B5EF4-FFF2-40B4-BE49-F238E27FC236}">
                    <a16:creationId xmlns:a16="http://schemas.microsoft.com/office/drawing/2014/main" id="{E2EF2C50-B07E-65B0-D19B-F09929FF5F44}"/>
                  </a:ext>
                </a:extLst>
              </p:cNvPr>
              <p:cNvCxnSpPr>
                <a:cxnSpLocks noChangeShapeType="1"/>
              </p:cNvCxnSpPr>
              <p:nvPr/>
            </p:nvCxnSpPr>
            <p:spPr bwMode="auto">
              <a:xfrm flipV="1">
                <a:off x="2976" y="960"/>
                <a:ext cx="22" cy="144"/>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6" name="AutoShape 148">
                <a:extLst>
                  <a:ext uri="{FF2B5EF4-FFF2-40B4-BE49-F238E27FC236}">
                    <a16:creationId xmlns:a16="http://schemas.microsoft.com/office/drawing/2014/main" id="{0D980205-47F9-70D8-313D-A5F2889AE3F7}"/>
                  </a:ext>
                </a:extLst>
              </p:cNvPr>
              <p:cNvCxnSpPr>
                <a:cxnSpLocks noChangeShapeType="1"/>
              </p:cNvCxnSpPr>
              <p:nvPr/>
            </p:nvCxnSpPr>
            <p:spPr bwMode="auto">
              <a:xfrm flipV="1">
                <a:off x="2998" y="720"/>
                <a:ext cx="26"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7" name="AutoShape 149">
                <a:extLst>
                  <a:ext uri="{FF2B5EF4-FFF2-40B4-BE49-F238E27FC236}">
                    <a16:creationId xmlns:a16="http://schemas.microsoft.com/office/drawing/2014/main" id="{A7A25D4A-689B-DB48-0AED-922777A4718A}"/>
                  </a:ext>
                </a:extLst>
              </p:cNvPr>
              <p:cNvCxnSpPr>
                <a:cxnSpLocks noChangeShapeType="1"/>
              </p:cNvCxnSpPr>
              <p:nvPr/>
            </p:nvCxnSpPr>
            <p:spPr bwMode="auto">
              <a:xfrm flipV="1">
                <a:off x="2998" y="720"/>
                <a:ext cx="122" cy="240"/>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8" name="AutoShape 150">
                <a:extLst>
                  <a:ext uri="{FF2B5EF4-FFF2-40B4-BE49-F238E27FC236}">
                    <a16:creationId xmlns:a16="http://schemas.microsoft.com/office/drawing/2014/main" id="{0BBD17FE-6F71-92A7-2447-F424AB7D1E17}"/>
                  </a:ext>
                </a:extLst>
              </p:cNvPr>
              <p:cNvCxnSpPr>
                <a:cxnSpLocks noChangeShapeType="1"/>
              </p:cNvCxnSpPr>
              <p:nvPr/>
            </p:nvCxnSpPr>
            <p:spPr bwMode="auto">
              <a:xfrm flipV="1">
                <a:off x="2976" y="816"/>
                <a:ext cx="192"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09" name="AutoShape 151">
                <a:extLst>
                  <a:ext uri="{FF2B5EF4-FFF2-40B4-BE49-F238E27FC236}">
                    <a16:creationId xmlns:a16="http://schemas.microsoft.com/office/drawing/2014/main" id="{77EE3350-5EF4-5DA3-6D76-8C9134678E43}"/>
                  </a:ext>
                </a:extLst>
              </p:cNvPr>
              <p:cNvCxnSpPr>
                <a:cxnSpLocks noChangeShapeType="1"/>
              </p:cNvCxnSpPr>
              <p:nvPr/>
            </p:nvCxnSpPr>
            <p:spPr bwMode="auto">
              <a:xfrm flipV="1">
                <a:off x="2880" y="1152"/>
                <a:ext cx="144" cy="12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0" name="AutoShape 152">
                <a:extLst>
                  <a:ext uri="{FF2B5EF4-FFF2-40B4-BE49-F238E27FC236}">
                    <a16:creationId xmlns:a16="http://schemas.microsoft.com/office/drawing/2014/main" id="{F72F0842-5BF8-2E86-4C63-8ED57AD02A09}"/>
                  </a:ext>
                </a:extLst>
              </p:cNvPr>
              <p:cNvCxnSpPr>
                <a:cxnSpLocks noChangeShapeType="1"/>
              </p:cNvCxnSpPr>
              <p:nvPr/>
            </p:nvCxnSpPr>
            <p:spPr bwMode="auto">
              <a:xfrm flipV="1">
                <a:off x="3024" y="1056"/>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1" name="AutoShape 153">
                <a:extLst>
                  <a:ext uri="{FF2B5EF4-FFF2-40B4-BE49-F238E27FC236}">
                    <a16:creationId xmlns:a16="http://schemas.microsoft.com/office/drawing/2014/main" id="{DD93C7E8-41DB-DB38-56D5-DEE350D23C75}"/>
                  </a:ext>
                </a:extLst>
              </p:cNvPr>
              <p:cNvCxnSpPr>
                <a:cxnSpLocks noChangeShapeType="1"/>
              </p:cNvCxnSpPr>
              <p:nvPr/>
            </p:nvCxnSpPr>
            <p:spPr bwMode="auto">
              <a:xfrm flipV="1">
                <a:off x="3120" y="768"/>
                <a:ext cx="192" cy="28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2" name="AutoShape 154">
                <a:extLst>
                  <a:ext uri="{FF2B5EF4-FFF2-40B4-BE49-F238E27FC236}">
                    <a16:creationId xmlns:a16="http://schemas.microsoft.com/office/drawing/2014/main" id="{20D786BB-2DB1-1F11-FEC9-0101E4DC0808}"/>
                  </a:ext>
                </a:extLst>
              </p:cNvPr>
              <p:cNvCxnSpPr>
                <a:cxnSpLocks noChangeShapeType="1"/>
              </p:cNvCxnSpPr>
              <p:nvPr/>
            </p:nvCxnSpPr>
            <p:spPr bwMode="auto">
              <a:xfrm flipV="1">
                <a:off x="3120" y="960"/>
                <a:ext cx="144"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3" name="AutoShape 155">
                <a:extLst>
                  <a:ext uri="{FF2B5EF4-FFF2-40B4-BE49-F238E27FC236}">
                    <a16:creationId xmlns:a16="http://schemas.microsoft.com/office/drawing/2014/main" id="{03E04D64-F084-0BA1-3624-FB524F205C2B}"/>
                  </a:ext>
                </a:extLst>
              </p:cNvPr>
              <p:cNvCxnSpPr>
                <a:cxnSpLocks noChangeShapeType="1"/>
              </p:cNvCxnSpPr>
              <p:nvPr/>
            </p:nvCxnSpPr>
            <p:spPr bwMode="auto">
              <a:xfrm flipV="1">
                <a:off x="3264" y="864"/>
                <a:ext cx="9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4" name="AutoShape 156">
                <a:extLst>
                  <a:ext uri="{FF2B5EF4-FFF2-40B4-BE49-F238E27FC236}">
                    <a16:creationId xmlns:a16="http://schemas.microsoft.com/office/drawing/2014/main" id="{3F3CCC15-C6FF-7AF9-0B7D-177F20B5A3C0}"/>
                  </a:ext>
                </a:extLst>
              </p:cNvPr>
              <p:cNvCxnSpPr>
                <a:cxnSpLocks noChangeShapeType="1"/>
              </p:cNvCxnSpPr>
              <p:nvPr/>
            </p:nvCxnSpPr>
            <p:spPr bwMode="auto">
              <a:xfrm flipV="1">
                <a:off x="3264" y="912"/>
                <a:ext cx="192"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5" name="AutoShape 157">
                <a:extLst>
                  <a:ext uri="{FF2B5EF4-FFF2-40B4-BE49-F238E27FC236}">
                    <a16:creationId xmlns:a16="http://schemas.microsoft.com/office/drawing/2014/main" id="{7238E0A3-B4A1-FFEB-B244-7C3AFAB7BDDA}"/>
                  </a:ext>
                </a:extLst>
              </p:cNvPr>
              <p:cNvCxnSpPr>
                <a:cxnSpLocks noChangeShapeType="1"/>
              </p:cNvCxnSpPr>
              <p:nvPr/>
            </p:nvCxnSpPr>
            <p:spPr bwMode="auto">
              <a:xfrm flipV="1">
                <a:off x="3024" y="960"/>
                <a:ext cx="480" cy="192"/>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6" name="AutoShape 158">
                <a:extLst>
                  <a:ext uri="{FF2B5EF4-FFF2-40B4-BE49-F238E27FC236}">
                    <a16:creationId xmlns:a16="http://schemas.microsoft.com/office/drawing/2014/main" id="{F0F07CB2-526E-B9D1-54C2-1884AF030AAB}"/>
                  </a:ext>
                </a:extLst>
              </p:cNvPr>
              <p:cNvCxnSpPr>
                <a:cxnSpLocks noChangeShapeType="1"/>
              </p:cNvCxnSpPr>
              <p:nvPr/>
            </p:nvCxnSpPr>
            <p:spPr bwMode="auto">
              <a:xfrm flipV="1">
                <a:off x="3024" y="1056"/>
                <a:ext cx="336" cy="96"/>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7" name="AutoShape 159">
                <a:extLst>
                  <a:ext uri="{FF2B5EF4-FFF2-40B4-BE49-F238E27FC236}">
                    <a16:creationId xmlns:a16="http://schemas.microsoft.com/office/drawing/2014/main" id="{926793FD-34C2-0035-5304-ED08BDBFE660}"/>
                  </a:ext>
                </a:extLst>
              </p:cNvPr>
              <p:cNvCxnSpPr>
                <a:cxnSpLocks noChangeShapeType="1"/>
              </p:cNvCxnSpPr>
              <p:nvPr/>
            </p:nvCxnSpPr>
            <p:spPr bwMode="auto">
              <a:xfrm flipV="1">
                <a:off x="3360" y="1008"/>
                <a:ext cx="240"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cxnSp>
            <p:nvCxnSpPr>
              <p:cNvPr id="28918" name="AutoShape 160">
                <a:extLst>
                  <a:ext uri="{FF2B5EF4-FFF2-40B4-BE49-F238E27FC236}">
                    <a16:creationId xmlns:a16="http://schemas.microsoft.com/office/drawing/2014/main" id="{9B850535-28FA-9782-CE97-6508F91AA57F}"/>
                  </a:ext>
                </a:extLst>
              </p:cNvPr>
              <p:cNvCxnSpPr>
                <a:cxnSpLocks noChangeShapeType="1"/>
              </p:cNvCxnSpPr>
              <p:nvPr/>
            </p:nvCxnSpPr>
            <p:spPr bwMode="auto">
              <a:xfrm>
                <a:off x="3360" y="1056"/>
                <a:ext cx="96" cy="48"/>
              </a:xfrm>
              <a:prstGeom prst="straightConnector1">
                <a:avLst/>
              </a:prstGeom>
              <a:noFill/>
              <a:ln w="28575">
                <a:solidFill>
                  <a:srgbClr val="FF9900"/>
                </a:solidFill>
                <a:round/>
                <a:headEnd/>
                <a:tailEnd/>
              </a:ln>
              <a:extLst>
                <a:ext uri="{909E8E84-426E-40DD-AFC4-6F175D3DCCD1}">
                  <a14:hiddenFill xmlns:a14="http://schemas.microsoft.com/office/drawing/2010/main">
                    <a:noFill/>
                  </a14:hiddenFill>
                </a:ext>
              </a:extLst>
            </p:spPr>
          </p:cxnSp>
        </p:grpSp>
        <p:sp>
          <p:nvSpPr>
            <p:cNvPr id="36883" name="Text Box 161">
              <a:extLst>
                <a:ext uri="{FF2B5EF4-FFF2-40B4-BE49-F238E27FC236}">
                  <a16:creationId xmlns:a16="http://schemas.microsoft.com/office/drawing/2014/main" id="{E47C0234-169A-FB78-EBA8-E9638D223A19}"/>
                </a:ext>
              </a:extLst>
            </p:cNvPr>
            <p:cNvSpPr txBox="1">
              <a:spLocks noChangeArrowheads="1"/>
            </p:cNvSpPr>
            <p:nvPr/>
          </p:nvSpPr>
          <p:spPr bwMode="auto">
            <a:xfrm>
              <a:off x="1825" y="3494"/>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15</a:t>
              </a:r>
            </a:p>
          </p:txBody>
        </p:sp>
        <p:sp>
          <p:nvSpPr>
            <p:cNvPr id="36884" name="Text Box 162">
              <a:extLst>
                <a:ext uri="{FF2B5EF4-FFF2-40B4-BE49-F238E27FC236}">
                  <a16:creationId xmlns:a16="http://schemas.microsoft.com/office/drawing/2014/main" id="{0A8FBEF0-1E5E-622F-581C-B6516599668D}"/>
                </a:ext>
              </a:extLst>
            </p:cNvPr>
            <p:cNvSpPr txBox="1">
              <a:spLocks noChangeArrowheads="1"/>
            </p:cNvSpPr>
            <p:nvPr/>
          </p:nvSpPr>
          <p:spPr bwMode="auto">
            <a:xfrm>
              <a:off x="1681" y="3494"/>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17</a:t>
              </a:r>
            </a:p>
          </p:txBody>
        </p:sp>
        <p:sp>
          <p:nvSpPr>
            <p:cNvPr id="36885" name="Text Box 163">
              <a:extLst>
                <a:ext uri="{FF2B5EF4-FFF2-40B4-BE49-F238E27FC236}">
                  <a16:creationId xmlns:a16="http://schemas.microsoft.com/office/drawing/2014/main" id="{D7FF8C71-2A67-EE52-D4E8-DB681E711E1A}"/>
                </a:ext>
              </a:extLst>
            </p:cNvPr>
            <p:cNvSpPr txBox="1">
              <a:spLocks noChangeArrowheads="1"/>
            </p:cNvSpPr>
            <p:nvPr/>
          </p:nvSpPr>
          <p:spPr bwMode="auto">
            <a:xfrm>
              <a:off x="1489" y="3494"/>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37</a:t>
              </a:r>
            </a:p>
          </p:txBody>
        </p:sp>
        <p:sp>
          <p:nvSpPr>
            <p:cNvPr id="36886" name="Text Box 164">
              <a:extLst>
                <a:ext uri="{FF2B5EF4-FFF2-40B4-BE49-F238E27FC236}">
                  <a16:creationId xmlns:a16="http://schemas.microsoft.com/office/drawing/2014/main" id="{6EA4F6B1-5348-1855-3196-789AF32E1411}"/>
                </a:ext>
              </a:extLst>
            </p:cNvPr>
            <p:cNvSpPr txBox="1">
              <a:spLocks noChangeArrowheads="1"/>
            </p:cNvSpPr>
            <p:nvPr/>
          </p:nvSpPr>
          <p:spPr bwMode="auto">
            <a:xfrm>
              <a:off x="1537" y="3379"/>
              <a:ext cx="16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9</a:t>
              </a:r>
            </a:p>
          </p:txBody>
        </p:sp>
        <p:sp>
          <p:nvSpPr>
            <p:cNvPr id="36887" name="Text Box 165">
              <a:extLst>
                <a:ext uri="{FF2B5EF4-FFF2-40B4-BE49-F238E27FC236}">
                  <a16:creationId xmlns:a16="http://schemas.microsoft.com/office/drawing/2014/main" id="{DD60D13E-C5E9-DA70-E24C-CA8622F7C1B8}"/>
                </a:ext>
              </a:extLst>
            </p:cNvPr>
            <p:cNvSpPr txBox="1">
              <a:spLocks noChangeArrowheads="1"/>
            </p:cNvSpPr>
            <p:nvPr/>
          </p:nvSpPr>
          <p:spPr bwMode="auto">
            <a:xfrm>
              <a:off x="1555" y="3235"/>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22</a:t>
              </a:r>
            </a:p>
          </p:txBody>
        </p:sp>
        <p:sp>
          <p:nvSpPr>
            <p:cNvPr id="36888" name="Text Box 166">
              <a:extLst>
                <a:ext uri="{FF2B5EF4-FFF2-40B4-BE49-F238E27FC236}">
                  <a16:creationId xmlns:a16="http://schemas.microsoft.com/office/drawing/2014/main" id="{951E0BAE-27DC-A6E8-C133-55FD69E8A631}"/>
                </a:ext>
              </a:extLst>
            </p:cNvPr>
            <p:cNvSpPr txBox="1">
              <a:spLocks noChangeArrowheads="1"/>
            </p:cNvSpPr>
            <p:nvPr/>
          </p:nvSpPr>
          <p:spPr bwMode="auto">
            <a:xfrm>
              <a:off x="1393" y="3110"/>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23</a:t>
              </a:r>
            </a:p>
          </p:txBody>
        </p:sp>
        <p:sp>
          <p:nvSpPr>
            <p:cNvPr id="36889" name="Text Box 167">
              <a:extLst>
                <a:ext uri="{FF2B5EF4-FFF2-40B4-BE49-F238E27FC236}">
                  <a16:creationId xmlns:a16="http://schemas.microsoft.com/office/drawing/2014/main" id="{60C4CAE4-3B36-D5ED-5C04-BD2A58049E81}"/>
                </a:ext>
              </a:extLst>
            </p:cNvPr>
            <p:cNvSpPr txBox="1">
              <a:spLocks noChangeArrowheads="1"/>
            </p:cNvSpPr>
            <p:nvPr/>
          </p:nvSpPr>
          <p:spPr bwMode="auto">
            <a:xfrm>
              <a:off x="1441" y="2966"/>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38</a:t>
              </a:r>
            </a:p>
          </p:txBody>
        </p:sp>
        <p:sp>
          <p:nvSpPr>
            <p:cNvPr id="36890" name="Text Box 168">
              <a:extLst>
                <a:ext uri="{FF2B5EF4-FFF2-40B4-BE49-F238E27FC236}">
                  <a16:creationId xmlns:a16="http://schemas.microsoft.com/office/drawing/2014/main" id="{E2D7C1B1-1EC1-FAFD-28C6-78BC5677B157}"/>
                </a:ext>
              </a:extLst>
            </p:cNvPr>
            <p:cNvSpPr txBox="1">
              <a:spLocks noChangeArrowheads="1"/>
            </p:cNvSpPr>
            <p:nvPr/>
          </p:nvSpPr>
          <p:spPr bwMode="auto">
            <a:xfrm>
              <a:off x="1441" y="2851"/>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49</a:t>
              </a:r>
            </a:p>
          </p:txBody>
        </p:sp>
        <p:sp>
          <p:nvSpPr>
            <p:cNvPr id="36891" name="Text Box 169">
              <a:extLst>
                <a:ext uri="{FF2B5EF4-FFF2-40B4-BE49-F238E27FC236}">
                  <a16:creationId xmlns:a16="http://schemas.microsoft.com/office/drawing/2014/main" id="{C40292EC-D945-B634-684F-56299C9DA141}"/>
                </a:ext>
              </a:extLst>
            </p:cNvPr>
            <p:cNvSpPr txBox="1">
              <a:spLocks noChangeArrowheads="1"/>
            </p:cNvSpPr>
            <p:nvPr/>
          </p:nvSpPr>
          <p:spPr bwMode="auto">
            <a:xfrm>
              <a:off x="1176" y="2678"/>
              <a:ext cx="21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1a</a:t>
              </a:r>
            </a:p>
          </p:txBody>
        </p:sp>
        <p:sp>
          <p:nvSpPr>
            <p:cNvPr id="36892" name="Text Box 170">
              <a:extLst>
                <a:ext uri="{FF2B5EF4-FFF2-40B4-BE49-F238E27FC236}">
                  <a16:creationId xmlns:a16="http://schemas.microsoft.com/office/drawing/2014/main" id="{C89F37B7-A05C-BA3A-37B4-6351879AD894}"/>
                </a:ext>
              </a:extLst>
            </p:cNvPr>
            <p:cNvSpPr txBox="1">
              <a:spLocks noChangeArrowheads="1"/>
            </p:cNvSpPr>
            <p:nvPr/>
          </p:nvSpPr>
          <p:spPr bwMode="auto">
            <a:xfrm>
              <a:off x="1078" y="2803"/>
              <a:ext cx="33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COPV</a:t>
              </a:r>
            </a:p>
          </p:txBody>
        </p:sp>
        <p:sp>
          <p:nvSpPr>
            <p:cNvPr id="36893" name="Text Box 171">
              <a:extLst>
                <a:ext uri="{FF2B5EF4-FFF2-40B4-BE49-F238E27FC236}">
                  <a16:creationId xmlns:a16="http://schemas.microsoft.com/office/drawing/2014/main" id="{FEA7A791-F14B-8C7F-0598-3717165DF7B8}"/>
                </a:ext>
              </a:extLst>
            </p:cNvPr>
            <p:cNvSpPr txBox="1">
              <a:spLocks noChangeArrowheads="1"/>
            </p:cNvSpPr>
            <p:nvPr/>
          </p:nvSpPr>
          <p:spPr bwMode="auto">
            <a:xfrm>
              <a:off x="1153" y="256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63</a:t>
              </a:r>
            </a:p>
          </p:txBody>
        </p:sp>
        <p:sp>
          <p:nvSpPr>
            <p:cNvPr id="36894" name="Text Box 172">
              <a:extLst>
                <a:ext uri="{FF2B5EF4-FFF2-40B4-BE49-F238E27FC236}">
                  <a16:creationId xmlns:a16="http://schemas.microsoft.com/office/drawing/2014/main" id="{D9AF0800-0374-F33D-C60A-00109E0A0F0C}"/>
                </a:ext>
              </a:extLst>
            </p:cNvPr>
            <p:cNvSpPr txBox="1">
              <a:spLocks noChangeArrowheads="1"/>
            </p:cNvSpPr>
            <p:nvPr/>
          </p:nvSpPr>
          <p:spPr bwMode="auto">
            <a:xfrm>
              <a:off x="892" y="2420"/>
              <a:ext cx="32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CRPV</a:t>
              </a:r>
            </a:p>
          </p:txBody>
        </p:sp>
        <p:sp>
          <p:nvSpPr>
            <p:cNvPr id="36895" name="Text Box 173">
              <a:extLst>
                <a:ext uri="{FF2B5EF4-FFF2-40B4-BE49-F238E27FC236}">
                  <a16:creationId xmlns:a16="http://schemas.microsoft.com/office/drawing/2014/main" id="{B08FAE17-7F6D-003B-8332-B0EAE6CCC0E0}"/>
                </a:ext>
              </a:extLst>
            </p:cNvPr>
            <p:cNvSpPr txBox="1">
              <a:spLocks noChangeArrowheads="1"/>
            </p:cNvSpPr>
            <p:nvPr/>
          </p:nvSpPr>
          <p:spPr bwMode="auto">
            <a:xfrm>
              <a:off x="877" y="2227"/>
              <a:ext cx="38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MmPV</a:t>
              </a:r>
            </a:p>
          </p:txBody>
        </p:sp>
        <p:sp>
          <p:nvSpPr>
            <p:cNvPr id="36896" name="Text Box 174">
              <a:extLst>
                <a:ext uri="{FF2B5EF4-FFF2-40B4-BE49-F238E27FC236}">
                  <a16:creationId xmlns:a16="http://schemas.microsoft.com/office/drawing/2014/main" id="{981CA6E9-5146-AC02-7AAD-8540413D65FD}"/>
                </a:ext>
              </a:extLst>
            </p:cNvPr>
            <p:cNvSpPr txBox="1">
              <a:spLocks noChangeArrowheads="1"/>
            </p:cNvSpPr>
            <p:nvPr/>
          </p:nvSpPr>
          <p:spPr bwMode="auto">
            <a:xfrm>
              <a:off x="1537" y="1939"/>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54</a:t>
              </a:r>
            </a:p>
          </p:txBody>
        </p:sp>
        <p:sp>
          <p:nvSpPr>
            <p:cNvPr id="36897" name="Text Box 175">
              <a:extLst>
                <a:ext uri="{FF2B5EF4-FFF2-40B4-BE49-F238E27FC236}">
                  <a16:creationId xmlns:a16="http://schemas.microsoft.com/office/drawing/2014/main" id="{CFA1BE61-B7B2-7FB0-FD48-74F342CF3A56}"/>
                </a:ext>
              </a:extLst>
            </p:cNvPr>
            <p:cNvSpPr txBox="1">
              <a:spLocks noChangeArrowheads="1"/>
            </p:cNvSpPr>
            <p:nvPr/>
          </p:nvSpPr>
          <p:spPr bwMode="auto">
            <a:xfrm>
              <a:off x="1393" y="184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32</a:t>
              </a:r>
            </a:p>
          </p:txBody>
        </p:sp>
        <p:sp>
          <p:nvSpPr>
            <p:cNvPr id="36898" name="Text Box 176">
              <a:extLst>
                <a:ext uri="{FF2B5EF4-FFF2-40B4-BE49-F238E27FC236}">
                  <a16:creationId xmlns:a16="http://schemas.microsoft.com/office/drawing/2014/main" id="{7240F8F9-65CF-268C-2A76-673D25C12650}"/>
                </a:ext>
              </a:extLst>
            </p:cNvPr>
            <p:cNvSpPr txBox="1">
              <a:spLocks noChangeArrowheads="1"/>
            </p:cNvSpPr>
            <p:nvPr/>
          </p:nvSpPr>
          <p:spPr bwMode="auto">
            <a:xfrm>
              <a:off x="1440" y="1699"/>
              <a:ext cx="22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42</a:t>
              </a:r>
            </a:p>
          </p:txBody>
        </p:sp>
        <p:sp>
          <p:nvSpPr>
            <p:cNvPr id="36899" name="Text Box 177">
              <a:extLst>
                <a:ext uri="{FF2B5EF4-FFF2-40B4-BE49-F238E27FC236}">
                  <a16:creationId xmlns:a16="http://schemas.microsoft.com/office/drawing/2014/main" id="{4C5B5D17-A2B6-2197-3C3E-FABF8AEB14E3}"/>
                </a:ext>
              </a:extLst>
            </p:cNvPr>
            <p:cNvSpPr txBox="1">
              <a:spLocks noChangeArrowheads="1"/>
            </p:cNvSpPr>
            <p:nvPr/>
          </p:nvSpPr>
          <p:spPr bwMode="auto">
            <a:xfrm>
              <a:off x="1537" y="1603"/>
              <a:ext cx="168"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7</a:t>
              </a:r>
            </a:p>
          </p:txBody>
        </p:sp>
        <p:sp>
          <p:nvSpPr>
            <p:cNvPr id="36900" name="Text Box 178">
              <a:extLst>
                <a:ext uri="{FF2B5EF4-FFF2-40B4-BE49-F238E27FC236}">
                  <a16:creationId xmlns:a16="http://schemas.microsoft.com/office/drawing/2014/main" id="{ACECA5FD-03A6-03B8-B19C-E5B11472DC58}"/>
                </a:ext>
              </a:extLst>
            </p:cNvPr>
            <p:cNvSpPr txBox="1">
              <a:spLocks noChangeArrowheads="1"/>
            </p:cNvSpPr>
            <p:nvPr/>
          </p:nvSpPr>
          <p:spPr bwMode="auto">
            <a:xfrm>
              <a:off x="1393" y="150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40</a:t>
              </a:r>
            </a:p>
          </p:txBody>
        </p:sp>
        <p:sp>
          <p:nvSpPr>
            <p:cNvPr id="36901" name="Text Box 179">
              <a:extLst>
                <a:ext uri="{FF2B5EF4-FFF2-40B4-BE49-F238E27FC236}">
                  <a16:creationId xmlns:a16="http://schemas.microsoft.com/office/drawing/2014/main" id="{127D4E1C-896F-E2FC-7DA0-1742A778D84C}"/>
                </a:ext>
              </a:extLst>
            </p:cNvPr>
            <p:cNvSpPr txBox="1">
              <a:spLocks noChangeArrowheads="1"/>
            </p:cNvSpPr>
            <p:nvPr/>
          </p:nvSpPr>
          <p:spPr bwMode="auto">
            <a:xfrm>
              <a:off x="1489" y="1411"/>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43</a:t>
              </a:r>
            </a:p>
          </p:txBody>
        </p:sp>
        <p:sp>
          <p:nvSpPr>
            <p:cNvPr id="36902" name="Text Box 180">
              <a:extLst>
                <a:ext uri="{FF2B5EF4-FFF2-40B4-BE49-F238E27FC236}">
                  <a16:creationId xmlns:a16="http://schemas.microsoft.com/office/drawing/2014/main" id="{BEB95538-7654-ED1D-DBF8-CF670EE92554}"/>
                </a:ext>
              </a:extLst>
            </p:cNvPr>
            <p:cNvSpPr txBox="1">
              <a:spLocks noChangeArrowheads="1"/>
            </p:cNvSpPr>
            <p:nvPr/>
          </p:nvSpPr>
          <p:spPr bwMode="auto">
            <a:xfrm>
              <a:off x="1495" y="1219"/>
              <a:ext cx="21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6b</a:t>
              </a:r>
            </a:p>
          </p:txBody>
        </p:sp>
        <p:sp>
          <p:nvSpPr>
            <p:cNvPr id="36903" name="Text Box 181">
              <a:extLst>
                <a:ext uri="{FF2B5EF4-FFF2-40B4-BE49-F238E27FC236}">
                  <a16:creationId xmlns:a16="http://schemas.microsoft.com/office/drawing/2014/main" id="{13C07443-9AF5-E27A-5AA6-6D7388C3030A}"/>
                </a:ext>
              </a:extLst>
            </p:cNvPr>
            <p:cNvSpPr txBox="1">
              <a:spLocks noChangeArrowheads="1"/>
            </p:cNvSpPr>
            <p:nvPr/>
          </p:nvSpPr>
          <p:spPr bwMode="auto">
            <a:xfrm>
              <a:off x="1538" y="1123"/>
              <a:ext cx="21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11</a:t>
              </a:r>
            </a:p>
          </p:txBody>
        </p:sp>
        <p:sp>
          <p:nvSpPr>
            <p:cNvPr id="36904" name="Text Box 182">
              <a:extLst>
                <a:ext uri="{FF2B5EF4-FFF2-40B4-BE49-F238E27FC236}">
                  <a16:creationId xmlns:a16="http://schemas.microsoft.com/office/drawing/2014/main" id="{1EEE3616-A7BB-BB8F-7BDF-EF19B0C26D14}"/>
                </a:ext>
              </a:extLst>
            </p:cNvPr>
            <p:cNvSpPr txBox="1">
              <a:spLocks noChangeArrowheads="1"/>
            </p:cNvSpPr>
            <p:nvPr/>
          </p:nvSpPr>
          <p:spPr bwMode="auto">
            <a:xfrm>
              <a:off x="1585" y="102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44</a:t>
              </a:r>
            </a:p>
          </p:txBody>
        </p:sp>
        <p:sp>
          <p:nvSpPr>
            <p:cNvPr id="36905" name="Text Box 183">
              <a:extLst>
                <a:ext uri="{FF2B5EF4-FFF2-40B4-BE49-F238E27FC236}">
                  <a16:creationId xmlns:a16="http://schemas.microsoft.com/office/drawing/2014/main" id="{789F4AB5-2DF1-DB9D-C785-F09A0B1DE4DD}"/>
                </a:ext>
              </a:extLst>
            </p:cNvPr>
            <p:cNvSpPr txBox="1">
              <a:spLocks noChangeArrowheads="1"/>
            </p:cNvSpPr>
            <p:nvPr/>
          </p:nvSpPr>
          <p:spPr bwMode="auto">
            <a:xfrm>
              <a:off x="1585" y="90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55</a:t>
              </a:r>
            </a:p>
          </p:txBody>
        </p:sp>
        <p:sp>
          <p:nvSpPr>
            <p:cNvPr id="36906" name="Text Box 184">
              <a:extLst>
                <a:ext uri="{FF2B5EF4-FFF2-40B4-BE49-F238E27FC236}">
                  <a16:creationId xmlns:a16="http://schemas.microsoft.com/office/drawing/2014/main" id="{A9AE17FE-B9D0-E4D4-6939-20A4DC1F082B}"/>
                </a:ext>
              </a:extLst>
            </p:cNvPr>
            <p:cNvSpPr txBox="1">
              <a:spLocks noChangeArrowheads="1"/>
            </p:cNvSpPr>
            <p:nvPr/>
          </p:nvSpPr>
          <p:spPr bwMode="auto">
            <a:xfrm>
              <a:off x="1699" y="835"/>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13</a:t>
              </a:r>
            </a:p>
          </p:txBody>
        </p:sp>
        <p:sp>
          <p:nvSpPr>
            <p:cNvPr id="36907" name="Text Box 185">
              <a:extLst>
                <a:ext uri="{FF2B5EF4-FFF2-40B4-BE49-F238E27FC236}">
                  <a16:creationId xmlns:a16="http://schemas.microsoft.com/office/drawing/2014/main" id="{738CDFB7-EB27-74BE-BDB2-18558DFEBAB5}"/>
                </a:ext>
              </a:extLst>
            </p:cNvPr>
            <p:cNvSpPr txBox="1">
              <a:spLocks noChangeArrowheads="1"/>
            </p:cNvSpPr>
            <p:nvPr/>
          </p:nvSpPr>
          <p:spPr bwMode="auto">
            <a:xfrm>
              <a:off x="1566" y="739"/>
              <a:ext cx="37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PCPV1</a:t>
              </a:r>
            </a:p>
          </p:txBody>
        </p:sp>
        <p:sp>
          <p:nvSpPr>
            <p:cNvPr id="36908" name="Text Box 186">
              <a:extLst>
                <a:ext uri="{FF2B5EF4-FFF2-40B4-BE49-F238E27FC236}">
                  <a16:creationId xmlns:a16="http://schemas.microsoft.com/office/drawing/2014/main" id="{C0CCD5C1-5E89-C67C-B1FA-AFD3F93C3DB5}"/>
                </a:ext>
              </a:extLst>
            </p:cNvPr>
            <p:cNvSpPr txBox="1">
              <a:spLocks noChangeArrowheads="1"/>
            </p:cNvSpPr>
            <p:nvPr/>
          </p:nvSpPr>
          <p:spPr bwMode="auto">
            <a:xfrm>
              <a:off x="1921" y="787"/>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26</a:t>
              </a:r>
            </a:p>
          </p:txBody>
        </p:sp>
        <p:sp>
          <p:nvSpPr>
            <p:cNvPr id="36909" name="Text Box 187">
              <a:extLst>
                <a:ext uri="{FF2B5EF4-FFF2-40B4-BE49-F238E27FC236}">
                  <a16:creationId xmlns:a16="http://schemas.microsoft.com/office/drawing/2014/main" id="{1016B4BC-CD09-68D5-C880-4651918C9630}"/>
                </a:ext>
              </a:extLst>
            </p:cNvPr>
            <p:cNvSpPr txBox="1">
              <a:spLocks noChangeArrowheads="1"/>
            </p:cNvSpPr>
            <p:nvPr/>
          </p:nvSpPr>
          <p:spPr bwMode="auto">
            <a:xfrm>
              <a:off x="2065" y="739"/>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51</a:t>
              </a:r>
            </a:p>
          </p:txBody>
        </p:sp>
        <p:sp>
          <p:nvSpPr>
            <p:cNvPr id="36910" name="Text Box 188">
              <a:extLst>
                <a:ext uri="{FF2B5EF4-FFF2-40B4-BE49-F238E27FC236}">
                  <a16:creationId xmlns:a16="http://schemas.microsoft.com/office/drawing/2014/main" id="{F7FC744B-CE2B-CA72-DA47-F1C8B77FB8D2}"/>
                </a:ext>
              </a:extLst>
            </p:cNvPr>
            <p:cNvSpPr txBox="1">
              <a:spLocks noChangeArrowheads="1"/>
            </p:cNvSpPr>
            <p:nvPr/>
          </p:nvSpPr>
          <p:spPr bwMode="auto">
            <a:xfrm>
              <a:off x="2065" y="614"/>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45</a:t>
              </a:r>
            </a:p>
          </p:txBody>
        </p:sp>
        <p:sp>
          <p:nvSpPr>
            <p:cNvPr id="36911" name="Text Box 189">
              <a:extLst>
                <a:ext uri="{FF2B5EF4-FFF2-40B4-BE49-F238E27FC236}">
                  <a16:creationId xmlns:a16="http://schemas.microsoft.com/office/drawing/2014/main" id="{9F6084C1-0A4A-7126-47ED-1664BEC548B3}"/>
                </a:ext>
              </a:extLst>
            </p:cNvPr>
            <p:cNvSpPr txBox="1">
              <a:spLocks noChangeArrowheads="1"/>
            </p:cNvSpPr>
            <p:nvPr/>
          </p:nvSpPr>
          <p:spPr bwMode="auto">
            <a:xfrm>
              <a:off x="2209" y="566"/>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18</a:t>
              </a:r>
            </a:p>
          </p:txBody>
        </p:sp>
        <p:sp>
          <p:nvSpPr>
            <p:cNvPr id="36912" name="Text Box 190">
              <a:extLst>
                <a:ext uri="{FF2B5EF4-FFF2-40B4-BE49-F238E27FC236}">
                  <a16:creationId xmlns:a16="http://schemas.microsoft.com/office/drawing/2014/main" id="{D84BB968-17A5-CA56-314F-2069EE5B98D2}"/>
                </a:ext>
              </a:extLst>
            </p:cNvPr>
            <p:cNvSpPr txBox="1">
              <a:spLocks noChangeArrowheads="1"/>
            </p:cNvSpPr>
            <p:nvPr/>
          </p:nvSpPr>
          <p:spPr bwMode="auto">
            <a:xfrm>
              <a:off x="2113" y="451"/>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39</a:t>
              </a:r>
            </a:p>
          </p:txBody>
        </p:sp>
        <p:sp>
          <p:nvSpPr>
            <p:cNvPr id="36913" name="Text Box 191">
              <a:extLst>
                <a:ext uri="{FF2B5EF4-FFF2-40B4-BE49-F238E27FC236}">
                  <a16:creationId xmlns:a16="http://schemas.microsoft.com/office/drawing/2014/main" id="{8119F930-7679-76DF-EC4F-9A70809ACFC8}"/>
                </a:ext>
              </a:extLst>
            </p:cNvPr>
            <p:cNvSpPr txBox="1">
              <a:spLocks noChangeArrowheads="1"/>
            </p:cNvSpPr>
            <p:nvPr/>
          </p:nvSpPr>
          <p:spPr bwMode="auto">
            <a:xfrm>
              <a:off x="1891" y="307"/>
              <a:ext cx="49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68ME180</a:t>
              </a:r>
            </a:p>
          </p:txBody>
        </p:sp>
        <p:sp>
          <p:nvSpPr>
            <p:cNvPr id="36914" name="Text Box 192">
              <a:extLst>
                <a:ext uri="{FF2B5EF4-FFF2-40B4-BE49-F238E27FC236}">
                  <a16:creationId xmlns:a16="http://schemas.microsoft.com/office/drawing/2014/main" id="{C6B36B02-9394-9F59-AE8E-FEE111E4519E}"/>
                </a:ext>
              </a:extLst>
            </p:cNvPr>
            <p:cNvSpPr txBox="1">
              <a:spLocks noChangeArrowheads="1"/>
            </p:cNvSpPr>
            <p:nvPr/>
          </p:nvSpPr>
          <p:spPr bwMode="auto">
            <a:xfrm>
              <a:off x="2323" y="40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70</a:t>
              </a:r>
            </a:p>
          </p:txBody>
        </p:sp>
        <p:sp>
          <p:nvSpPr>
            <p:cNvPr id="36915" name="Text Box 193">
              <a:extLst>
                <a:ext uri="{FF2B5EF4-FFF2-40B4-BE49-F238E27FC236}">
                  <a16:creationId xmlns:a16="http://schemas.microsoft.com/office/drawing/2014/main" id="{74E39E7A-868C-A4F9-6E12-42E20F42F1A4}"/>
                </a:ext>
              </a:extLst>
            </p:cNvPr>
            <p:cNvSpPr txBox="1">
              <a:spLocks noChangeArrowheads="1"/>
            </p:cNvSpPr>
            <p:nvPr/>
          </p:nvSpPr>
          <p:spPr bwMode="auto">
            <a:xfrm>
              <a:off x="2449" y="30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59</a:t>
              </a:r>
            </a:p>
          </p:txBody>
        </p:sp>
        <p:sp>
          <p:nvSpPr>
            <p:cNvPr id="36916" name="Text Box 194">
              <a:extLst>
                <a:ext uri="{FF2B5EF4-FFF2-40B4-BE49-F238E27FC236}">
                  <a16:creationId xmlns:a16="http://schemas.microsoft.com/office/drawing/2014/main" id="{040CEBE6-4BF5-0AD3-7DDA-FCCC7EAF54F3}"/>
                </a:ext>
              </a:extLst>
            </p:cNvPr>
            <p:cNvSpPr txBox="1">
              <a:spLocks noChangeArrowheads="1"/>
            </p:cNvSpPr>
            <p:nvPr/>
          </p:nvSpPr>
          <p:spPr bwMode="auto">
            <a:xfrm>
              <a:off x="2563" y="470"/>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30</a:t>
              </a:r>
            </a:p>
          </p:txBody>
        </p:sp>
        <p:sp>
          <p:nvSpPr>
            <p:cNvPr id="36917" name="Text Box 195">
              <a:extLst>
                <a:ext uri="{FF2B5EF4-FFF2-40B4-BE49-F238E27FC236}">
                  <a16:creationId xmlns:a16="http://schemas.microsoft.com/office/drawing/2014/main" id="{2CDADDDA-1F2B-C0D8-B3F1-15B0FF0B4E46}"/>
                </a:ext>
              </a:extLst>
            </p:cNvPr>
            <p:cNvSpPr txBox="1">
              <a:spLocks noChangeArrowheads="1"/>
            </p:cNvSpPr>
            <p:nvPr/>
          </p:nvSpPr>
          <p:spPr bwMode="auto">
            <a:xfrm>
              <a:off x="2707" y="451"/>
              <a:ext cx="214"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53</a:t>
              </a:r>
            </a:p>
          </p:txBody>
        </p:sp>
        <p:sp>
          <p:nvSpPr>
            <p:cNvPr id="36918" name="Text Box 196">
              <a:extLst>
                <a:ext uri="{FF2B5EF4-FFF2-40B4-BE49-F238E27FC236}">
                  <a16:creationId xmlns:a16="http://schemas.microsoft.com/office/drawing/2014/main" id="{469B6371-B757-0ADC-9439-6867BD2A0E76}"/>
                </a:ext>
              </a:extLst>
            </p:cNvPr>
            <p:cNvSpPr txBox="1">
              <a:spLocks noChangeArrowheads="1"/>
            </p:cNvSpPr>
            <p:nvPr/>
          </p:nvSpPr>
          <p:spPr bwMode="auto">
            <a:xfrm>
              <a:off x="2785" y="547"/>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56</a:t>
              </a:r>
            </a:p>
          </p:txBody>
        </p:sp>
        <p:sp>
          <p:nvSpPr>
            <p:cNvPr id="36919" name="Text Box 197">
              <a:extLst>
                <a:ext uri="{FF2B5EF4-FFF2-40B4-BE49-F238E27FC236}">
                  <a16:creationId xmlns:a16="http://schemas.microsoft.com/office/drawing/2014/main" id="{1EC3259B-AD7B-E95C-7D32-F5B1E6B5B61F}"/>
                </a:ext>
              </a:extLst>
            </p:cNvPr>
            <p:cNvSpPr txBox="1">
              <a:spLocks noChangeArrowheads="1"/>
            </p:cNvSpPr>
            <p:nvPr/>
          </p:nvSpPr>
          <p:spPr bwMode="auto">
            <a:xfrm>
              <a:off x="2947" y="51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66</a:t>
              </a:r>
            </a:p>
          </p:txBody>
        </p:sp>
        <p:sp>
          <p:nvSpPr>
            <p:cNvPr id="36920" name="Text Box 198">
              <a:extLst>
                <a:ext uri="{FF2B5EF4-FFF2-40B4-BE49-F238E27FC236}">
                  <a16:creationId xmlns:a16="http://schemas.microsoft.com/office/drawing/2014/main" id="{C8C508D2-C821-104B-456F-F5427961DB0E}"/>
                </a:ext>
              </a:extLst>
            </p:cNvPr>
            <p:cNvSpPr txBox="1">
              <a:spLocks noChangeArrowheads="1"/>
            </p:cNvSpPr>
            <p:nvPr/>
          </p:nvSpPr>
          <p:spPr bwMode="auto">
            <a:xfrm>
              <a:off x="2947" y="64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16</a:t>
              </a:r>
            </a:p>
          </p:txBody>
        </p:sp>
        <p:sp>
          <p:nvSpPr>
            <p:cNvPr id="36921" name="Text Box 199">
              <a:extLst>
                <a:ext uri="{FF2B5EF4-FFF2-40B4-BE49-F238E27FC236}">
                  <a16:creationId xmlns:a16="http://schemas.microsoft.com/office/drawing/2014/main" id="{D4AABCF1-6148-A226-0F00-BF9F6730626C}"/>
                </a:ext>
              </a:extLst>
            </p:cNvPr>
            <p:cNvSpPr txBox="1">
              <a:spLocks noChangeArrowheads="1"/>
            </p:cNvSpPr>
            <p:nvPr/>
          </p:nvSpPr>
          <p:spPr bwMode="auto">
            <a:xfrm>
              <a:off x="3091" y="643"/>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35</a:t>
              </a:r>
            </a:p>
          </p:txBody>
        </p:sp>
        <p:sp>
          <p:nvSpPr>
            <p:cNvPr id="36922" name="Text Box 200">
              <a:extLst>
                <a:ext uri="{FF2B5EF4-FFF2-40B4-BE49-F238E27FC236}">
                  <a16:creationId xmlns:a16="http://schemas.microsoft.com/office/drawing/2014/main" id="{9F57D3E2-F0FB-7490-F4F5-4CBB138FAE0E}"/>
                </a:ext>
              </a:extLst>
            </p:cNvPr>
            <p:cNvSpPr txBox="1">
              <a:spLocks noChangeArrowheads="1"/>
            </p:cNvSpPr>
            <p:nvPr/>
          </p:nvSpPr>
          <p:spPr bwMode="auto">
            <a:xfrm>
              <a:off x="3091" y="739"/>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31</a:t>
              </a:r>
            </a:p>
          </p:txBody>
        </p:sp>
        <p:sp>
          <p:nvSpPr>
            <p:cNvPr id="36923" name="Text Box 201">
              <a:extLst>
                <a:ext uri="{FF2B5EF4-FFF2-40B4-BE49-F238E27FC236}">
                  <a16:creationId xmlns:a16="http://schemas.microsoft.com/office/drawing/2014/main" id="{C73D833E-1A97-B016-6AC0-B50AC0B527F5}"/>
                </a:ext>
              </a:extLst>
            </p:cNvPr>
            <p:cNvSpPr txBox="1">
              <a:spLocks noChangeArrowheads="1"/>
            </p:cNvSpPr>
            <p:nvPr/>
          </p:nvSpPr>
          <p:spPr bwMode="auto">
            <a:xfrm>
              <a:off x="3265" y="710"/>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52</a:t>
              </a:r>
            </a:p>
          </p:txBody>
        </p:sp>
        <p:sp>
          <p:nvSpPr>
            <p:cNvPr id="36924" name="Text Box 202">
              <a:extLst>
                <a:ext uri="{FF2B5EF4-FFF2-40B4-BE49-F238E27FC236}">
                  <a16:creationId xmlns:a16="http://schemas.microsoft.com/office/drawing/2014/main" id="{48E88DA7-ABD0-D32A-EB45-9D082B12A5D7}"/>
                </a:ext>
              </a:extLst>
            </p:cNvPr>
            <p:cNvSpPr txBox="1">
              <a:spLocks noChangeArrowheads="1"/>
            </p:cNvSpPr>
            <p:nvPr/>
          </p:nvSpPr>
          <p:spPr bwMode="auto">
            <a:xfrm>
              <a:off x="3313" y="807"/>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58</a:t>
              </a:r>
            </a:p>
          </p:txBody>
        </p:sp>
        <p:sp>
          <p:nvSpPr>
            <p:cNvPr id="36925" name="Text Box 203">
              <a:extLst>
                <a:ext uri="{FF2B5EF4-FFF2-40B4-BE49-F238E27FC236}">
                  <a16:creationId xmlns:a16="http://schemas.microsoft.com/office/drawing/2014/main" id="{EBFBE681-9BE9-2884-7491-7BD417FE21B8}"/>
                </a:ext>
              </a:extLst>
            </p:cNvPr>
            <p:cNvSpPr txBox="1">
              <a:spLocks noChangeArrowheads="1"/>
            </p:cNvSpPr>
            <p:nvPr/>
          </p:nvSpPr>
          <p:spPr bwMode="auto">
            <a:xfrm>
              <a:off x="3427" y="884"/>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33</a:t>
              </a:r>
            </a:p>
          </p:txBody>
        </p:sp>
        <p:sp>
          <p:nvSpPr>
            <p:cNvPr id="36926" name="Text Box 204">
              <a:extLst>
                <a:ext uri="{FF2B5EF4-FFF2-40B4-BE49-F238E27FC236}">
                  <a16:creationId xmlns:a16="http://schemas.microsoft.com/office/drawing/2014/main" id="{80E31AE1-33DA-4619-0A3E-921BDF6E9697}"/>
                </a:ext>
              </a:extLst>
            </p:cNvPr>
            <p:cNvSpPr txBox="1">
              <a:spLocks noChangeArrowheads="1"/>
            </p:cNvSpPr>
            <p:nvPr/>
          </p:nvSpPr>
          <p:spPr bwMode="auto">
            <a:xfrm>
              <a:off x="3627" y="884"/>
              <a:ext cx="37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RhPV1</a:t>
              </a:r>
            </a:p>
          </p:txBody>
        </p:sp>
        <p:sp>
          <p:nvSpPr>
            <p:cNvPr id="36927" name="Text Box 205">
              <a:extLst>
                <a:ext uri="{FF2B5EF4-FFF2-40B4-BE49-F238E27FC236}">
                  <a16:creationId xmlns:a16="http://schemas.microsoft.com/office/drawing/2014/main" id="{64B896F4-E094-996D-93E2-9DD21B875F56}"/>
                </a:ext>
              </a:extLst>
            </p:cNvPr>
            <p:cNvSpPr txBox="1">
              <a:spLocks noChangeArrowheads="1"/>
            </p:cNvSpPr>
            <p:nvPr/>
          </p:nvSpPr>
          <p:spPr bwMode="auto">
            <a:xfrm>
              <a:off x="3553" y="99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34</a:t>
              </a:r>
            </a:p>
          </p:txBody>
        </p:sp>
        <p:sp>
          <p:nvSpPr>
            <p:cNvPr id="36928" name="Text Box 206">
              <a:extLst>
                <a:ext uri="{FF2B5EF4-FFF2-40B4-BE49-F238E27FC236}">
                  <a16:creationId xmlns:a16="http://schemas.microsoft.com/office/drawing/2014/main" id="{5CE5A33E-943A-C78F-8274-6A15388A199D}"/>
                </a:ext>
              </a:extLst>
            </p:cNvPr>
            <p:cNvSpPr txBox="1">
              <a:spLocks noChangeArrowheads="1"/>
            </p:cNvSpPr>
            <p:nvPr/>
          </p:nvSpPr>
          <p:spPr bwMode="auto">
            <a:xfrm>
              <a:off x="3409" y="1142"/>
              <a:ext cx="214"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73</a:t>
              </a:r>
            </a:p>
          </p:txBody>
        </p:sp>
        <p:sp>
          <p:nvSpPr>
            <p:cNvPr id="36929" name="Text Box 207">
              <a:extLst>
                <a:ext uri="{FF2B5EF4-FFF2-40B4-BE49-F238E27FC236}">
                  <a16:creationId xmlns:a16="http://schemas.microsoft.com/office/drawing/2014/main" id="{1B436A14-1CCB-2A34-FA16-10CB0EEC3E1F}"/>
                </a:ext>
              </a:extLst>
            </p:cNvPr>
            <p:cNvSpPr txBox="1">
              <a:spLocks noChangeArrowheads="1"/>
            </p:cNvSpPr>
            <p:nvPr/>
          </p:nvSpPr>
          <p:spPr bwMode="auto">
            <a:xfrm>
              <a:off x="3816" y="1123"/>
              <a:ext cx="16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a:t>
              </a:r>
            </a:p>
          </p:txBody>
        </p:sp>
        <p:sp>
          <p:nvSpPr>
            <p:cNvPr id="36930" name="Text Box 208">
              <a:extLst>
                <a:ext uri="{FF2B5EF4-FFF2-40B4-BE49-F238E27FC236}">
                  <a16:creationId xmlns:a16="http://schemas.microsoft.com/office/drawing/2014/main" id="{A785BB9A-513C-4304-66F1-C51FEF75817F}"/>
                </a:ext>
              </a:extLst>
            </p:cNvPr>
            <p:cNvSpPr txBox="1">
              <a:spLocks noChangeArrowheads="1"/>
            </p:cNvSpPr>
            <p:nvPr/>
          </p:nvSpPr>
          <p:spPr bwMode="auto">
            <a:xfrm>
              <a:off x="4033" y="1075"/>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28</a:t>
              </a:r>
            </a:p>
          </p:txBody>
        </p:sp>
        <p:sp>
          <p:nvSpPr>
            <p:cNvPr id="36931" name="Text Box 209">
              <a:extLst>
                <a:ext uri="{FF2B5EF4-FFF2-40B4-BE49-F238E27FC236}">
                  <a16:creationId xmlns:a16="http://schemas.microsoft.com/office/drawing/2014/main" id="{C763AFB3-06AB-9F32-BD66-A08844F49EE1}"/>
                </a:ext>
              </a:extLst>
            </p:cNvPr>
            <p:cNvSpPr txBox="1">
              <a:spLocks noChangeArrowheads="1"/>
            </p:cNvSpPr>
            <p:nvPr/>
          </p:nvSpPr>
          <p:spPr bwMode="auto">
            <a:xfrm>
              <a:off x="4099" y="123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10</a:t>
              </a:r>
            </a:p>
          </p:txBody>
        </p:sp>
        <p:sp>
          <p:nvSpPr>
            <p:cNvPr id="36932" name="Text Box 210">
              <a:extLst>
                <a:ext uri="{FF2B5EF4-FFF2-40B4-BE49-F238E27FC236}">
                  <a16:creationId xmlns:a16="http://schemas.microsoft.com/office/drawing/2014/main" id="{BE79454D-CFDB-6F7E-B19D-F3D382A92C0E}"/>
                </a:ext>
              </a:extLst>
            </p:cNvPr>
            <p:cNvSpPr txBox="1">
              <a:spLocks noChangeArrowheads="1"/>
            </p:cNvSpPr>
            <p:nvPr/>
          </p:nvSpPr>
          <p:spPr bwMode="auto">
            <a:xfrm>
              <a:off x="3985" y="138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29</a:t>
              </a:r>
            </a:p>
          </p:txBody>
        </p:sp>
        <p:sp>
          <p:nvSpPr>
            <p:cNvPr id="36933" name="Text Box 211">
              <a:extLst>
                <a:ext uri="{FF2B5EF4-FFF2-40B4-BE49-F238E27FC236}">
                  <a16:creationId xmlns:a16="http://schemas.microsoft.com/office/drawing/2014/main" id="{5339F669-4603-9B95-B9C6-25A2E346EC86}"/>
                </a:ext>
              </a:extLst>
            </p:cNvPr>
            <p:cNvSpPr txBox="1">
              <a:spLocks noChangeArrowheads="1"/>
            </p:cNvSpPr>
            <p:nvPr/>
          </p:nvSpPr>
          <p:spPr bwMode="auto">
            <a:xfrm>
              <a:off x="3937" y="147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57</a:t>
              </a:r>
            </a:p>
          </p:txBody>
        </p:sp>
        <p:sp>
          <p:nvSpPr>
            <p:cNvPr id="36934" name="Text Box 212">
              <a:extLst>
                <a:ext uri="{FF2B5EF4-FFF2-40B4-BE49-F238E27FC236}">
                  <a16:creationId xmlns:a16="http://schemas.microsoft.com/office/drawing/2014/main" id="{8A320594-5B7B-6208-EB91-CDD08BD9FDB7}"/>
                </a:ext>
              </a:extLst>
            </p:cNvPr>
            <p:cNvSpPr txBox="1">
              <a:spLocks noChangeArrowheads="1"/>
            </p:cNvSpPr>
            <p:nvPr/>
          </p:nvSpPr>
          <p:spPr bwMode="auto">
            <a:xfrm>
              <a:off x="3955" y="1622"/>
              <a:ext cx="21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2a</a:t>
              </a:r>
            </a:p>
          </p:txBody>
        </p:sp>
        <p:sp>
          <p:nvSpPr>
            <p:cNvPr id="36935" name="Text Box 213">
              <a:extLst>
                <a:ext uri="{FF2B5EF4-FFF2-40B4-BE49-F238E27FC236}">
                  <a16:creationId xmlns:a16="http://schemas.microsoft.com/office/drawing/2014/main" id="{CABBB387-060C-8970-0186-2771E92D7679}"/>
                </a:ext>
              </a:extLst>
            </p:cNvPr>
            <p:cNvSpPr txBox="1">
              <a:spLocks noChangeArrowheads="1"/>
            </p:cNvSpPr>
            <p:nvPr/>
          </p:nvSpPr>
          <p:spPr bwMode="auto">
            <a:xfrm>
              <a:off x="4003" y="1766"/>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27</a:t>
              </a:r>
            </a:p>
          </p:txBody>
        </p:sp>
        <p:sp>
          <p:nvSpPr>
            <p:cNvPr id="36936" name="Text Box 214">
              <a:extLst>
                <a:ext uri="{FF2B5EF4-FFF2-40B4-BE49-F238E27FC236}">
                  <a16:creationId xmlns:a16="http://schemas.microsoft.com/office/drawing/2014/main" id="{8C47C4E5-1F57-0C77-B243-6BCF840ACAB0}"/>
                </a:ext>
              </a:extLst>
            </p:cNvPr>
            <p:cNvSpPr txBox="1">
              <a:spLocks noChangeArrowheads="1"/>
            </p:cNvSpPr>
            <p:nvPr/>
          </p:nvSpPr>
          <p:spPr bwMode="auto">
            <a:xfrm>
              <a:off x="3811" y="184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72</a:t>
              </a:r>
            </a:p>
          </p:txBody>
        </p:sp>
        <p:sp>
          <p:nvSpPr>
            <p:cNvPr id="36937" name="Text Box 215">
              <a:extLst>
                <a:ext uri="{FF2B5EF4-FFF2-40B4-BE49-F238E27FC236}">
                  <a16:creationId xmlns:a16="http://schemas.microsoft.com/office/drawing/2014/main" id="{9781A7E4-927F-BB38-5AE4-18440771F60B}"/>
                </a:ext>
              </a:extLst>
            </p:cNvPr>
            <p:cNvSpPr txBox="1">
              <a:spLocks noChangeArrowheads="1"/>
            </p:cNvSpPr>
            <p:nvPr/>
          </p:nvSpPr>
          <p:spPr bwMode="auto">
            <a:xfrm>
              <a:off x="3749" y="1958"/>
              <a:ext cx="21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61</a:t>
              </a:r>
            </a:p>
          </p:txBody>
        </p:sp>
        <p:sp>
          <p:nvSpPr>
            <p:cNvPr id="36938" name="Text Box 216">
              <a:extLst>
                <a:ext uri="{FF2B5EF4-FFF2-40B4-BE49-F238E27FC236}">
                  <a16:creationId xmlns:a16="http://schemas.microsoft.com/office/drawing/2014/main" id="{EF99B202-8521-1B03-AFE6-FAA9C9C37EF7}"/>
                </a:ext>
              </a:extLst>
            </p:cNvPr>
            <p:cNvSpPr txBox="1">
              <a:spLocks noChangeArrowheads="1"/>
            </p:cNvSpPr>
            <p:nvPr/>
          </p:nvSpPr>
          <p:spPr bwMode="auto">
            <a:xfrm>
              <a:off x="4023" y="2323"/>
              <a:ext cx="32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BPV1</a:t>
              </a:r>
            </a:p>
          </p:txBody>
        </p:sp>
        <p:sp>
          <p:nvSpPr>
            <p:cNvPr id="36939" name="Text Box 217">
              <a:extLst>
                <a:ext uri="{FF2B5EF4-FFF2-40B4-BE49-F238E27FC236}">
                  <a16:creationId xmlns:a16="http://schemas.microsoft.com/office/drawing/2014/main" id="{336D9DDF-2F95-A301-56CE-F06CA149A677}"/>
                </a:ext>
              </a:extLst>
            </p:cNvPr>
            <p:cNvSpPr txBox="1">
              <a:spLocks noChangeArrowheads="1"/>
            </p:cNvSpPr>
            <p:nvPr/>
          </p:nvSpPr>
          <p:spPr bwMode="auto">
            <a:xfrm>
              <a:off x="3957" y="2438"/>
              <a:ext cx="32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BPV2</a:t>
              </a:r>
            </a:p>
          </p:txBody>
        </p:sp>
        <p:sp>
          <p:nvSpPr>
            <p:cNvPr id="36940" name="Text Box 218">
              <a:extLst>
                <a:ext uri="{FF2B5EF4-FFF2-40B4-BE49-F238E27FC236}">
                  <a16:creationId xmlns:a16="http://schemas.microsoft.com/office/drawing/2014/main" id="{AA9EE976-F738-E4BB-144D-F472286FED2C}"/>
                </a:ext>
              </a:extLst>
            </p:cNvPr>
            <p:cNvSpPr txBox="1">
              <a:spLocks noChangeArrowheads="1"/>
            </p:cNvSpPr>
            <p:nvPr/>
          </p:nvSpPr>
          <p:spPr bwMode="auto">
            <a:xfrm>
              <a:off x="4030" y="2582"/>
              <a:ext cx="31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EEPV</a:t>
              </a:r>
            </a:p>
          </p:txBody>
        </p:sp>
        <p:sp>
          <p:nvSpPr>
            <p:cNvPr id="36941" name="Text Box 219">
              <a:extLst>
                <a:ext uri="{FF2B5EF4-FFF2-40B4-BE49-F238E27FC236}">
                  <a16:creationId xmlns:a16="http://schemas.microsoft.com/office/drawing/2014/main" id="{8541C53E-3896-DA2F-B437-3BFC708E9557}"/>
                </a:ext>
              </a:extLst>
            </p:cNvPr>
            <p:cNvSpPr txBox="1">
              <a:spLocks noChangeArrowheads="1"/>
            </p:cNvSpPr>
            <p:nvPr/>
          </p:nvSpPr>
          <p:spPr bwMode="auto">
            <a:xfrm>
              <a:off x="3999" y="2726"/>
              <a:ext cx="28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DPV</a:t>
              </a:r>
            </a:p>
          </p:txBody>
        </p:sp>
        <p:sp>
          <p:nvSpPr>
            <p:cNvPr id="36942" name="Text Box 220">
              <a:extLst>
                <a:ext uri="{FF2B5EF4-FFF2-40B4-BE49-F238E27FC236}">
                  <a16:creationId xmlns:a16="http://schemas.microsoft.com/office/drawing/2014/main" id="{74D3CACA-AFA6-A42D-43EA-B14A254C56D2}"/>
                </a:ext>
              </a:extLst>
            </p:cNvPr>
            <p:cNvSpPr txBox="1">
              <a:spLocks noChangeArrowheads="1"/>
            </p:cNvSpPr>
            <p:nvPr/>
          </p:nvSpPr>
          <p:spPr bwMode="auto">
            <a:xfrm>
              <a:off x="3720" y="2774"/>
              <a:ext cx="16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a:t>
              </a:r>
            </a:p>
          </p:txBody>
        </p:sp>
        <p:sp>
          <p:nvSpPr>
            <p:cNvPr id="36943" name="Text Box 221">
              <a:extLst>
                <a:ext uri="{FF2B5EF4-FFF2-40B4-BE49-F238E27FC236}">
                  <a16:creationId xmlns:a16="http://schemas.microsoft.com/office/drawing/2014/main" id="{4B7E1E01-2B36-F635-BD80-2C2198426C66}"/>
                </a:ext>
              </a:extLst>
            </p:cNvPr>
            <p:cNvSpPr txBox="1">
              <a:spLocks noChangeArrowheads="1"/>
            </p:cNvSpPr>
            <p:nvPr/>
          </p:nvSpPr>
          <p:spPr bwMode="auto">
            <a:xfrm>
              <a:off x="3697" y="2899"/>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65</a:t>
              </a:r>
            </a:p>
          </p:txBody>
        </p:sp>
        <p:sp>
          <p:nvSpPr>
            <p:cNvPr id="36944" name="Text Box 222">
              <a:extLst>
                <a:ext uri="{FF2B5EF4-FFF2-40B4-BE49-F238E27FC236}">
                  <a16:creationId xmlns:a16="http://schemas.microsoft.com/office/drawing/2014/main" id="{8B6B3F1A-6F13-DBDF-8C48-D8D32E9DE7FE}"/>
                </a:ext>
              </a:extLst>
            </p:cNvPr>
            <p:cNvSpPr txBox="1">
              <a:spLocks noChangeArrowheads="1"/>
            </p:cNvSpPr>
            <p:nvPr/>
          </p:nvSpPr>
          <p:spPr bwMode="auto">
            <a:xfrm>
              <a:off x="3745" y="3110"/>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60</a:t>
              </a:r>
            </a:p>
          </p:txBody>
        </p:sp>
        <p:sp>
          <p:nvSpPr>
            <p:cNvPr id="36945" name="Text Box 223">
              <a:extLst>
                <a:ext uri="{FF2B5EF4-FFF2-40B4-BE49-F238E27FC236}">
                  <a16:creationId xmlns:a16="http://schemas.microsoft.com/office/drawing/2014/main" id="{FF0E67BB-94FB-36B6-CD4F-30FF45B00C40}"/>
                </a:ext>
              </a:extLst>
            </p:cNvPr>
            <p:cNvSpPr txBox="1">
              <a:spLocks noChangeArrowheads="1"/>
            </p:cNvSpPr>
            <p:nvPr/>
          </p:nvSpPr>
          <p:spPr bwMode="auto">
            <a:xfrm>
              <a:off x="3523" y="306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48</a:t>
              </a:r>
            </a:p>
          </p:txBody>
        </p:sp>
        <p:sp>
          <p:nvSpPr>
            <p:cNvPr id="36946" name="Text Box 224">
              <a:extLst>
                <a:ext uri="{FF2B5EF4-FFF2-40B4-BE49-F238E27FC236}">
                  <a16:creationId xmlns:a16="http://schemas.microsoft.com/office/drawing/2014/main" id="{0CE1EDC1-8E28-92DA-7EF5-85210DFEF584}"/>
                </a:ext>
              </a:extLst>
            </p:cNvPr>
            <p:cNvSpPr txBox="1">
              <a:spLocks noChangeArrowheads="1"/>
            </p:cNvSpPr>
            <p:nvPr/>
          </p:nvSpPr>
          <p:spPr bwMode="auto">
            <a:xfrm>
              <a:off x="3361" y="306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50</a:t>
              </a:r>
            </a:p>
          </p:txBody>
        </p:sp>
        <p:sp>
          <p:nvSpPr>
            <p:cNvPr id="36947" name="Text Box 225">
              <a:extLst>
                <a:ext uri="{FF2B5EF4-FFF2-40B4-BE49-F238E27FC236}">
                  <a16:creationId xmlns:a16="http://schemas.microsoft.com/office/drawing/2014/main" id="{13C960F6-4EE4-B09E-EB8B-59DE983184A8}"/>
                </a:ext>
              </a:extLst>
            </p:cNvPr>
            <p:cNvSpPr txBox="1">
              <a:spLocks noChangeArrowheads="1"/>
            </p:cNvSpPr>
            <p:nvPr/>
          </p:nvSpPr>
          <p:spPr bwMode="auto">
            <a:xfrm>
              <a:off x="3475" y="3398"/>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41</a:t>
              </a:r>
            </a:p>
          </p:txBody>
        </p:sp>
        <p:sp>
          <p:nvSpPr>
            <p:cNvPr id="36948" name="Text Box 226">
              <a:extLst>
                <a:ext uri="{FF2B5EF4-FFF2-40B4-BE49-F238E27FC236}">
                  <a16:creationId xmlns:a16="http://schemas.microsoft.com/office/drawing/2014/main" id="{DCA3870C-947A-BA83-9F73-C48B5FF27B01}"/>
                </a:ext>
              </a:extLst>
            </p:cNvPr>
            <p:cNvSpPr txBox="1">
              <a:spLocks noChangeArrowheads="1"/>
            </p:cNvSpPr>
            <p:nvPr/>
          </p:nvSpPr>
          <p:spPr bwMode="auto">
            <a:xfrm>
              <a:off x="3178" y="3446"/>
              <a:ext cx="358"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MnPV</a:t>
              </a:r>
            </a:p>
          </p:txBody>
        </p:sp>
        <p:sp>
          <p:nvSpPr>
            <p:cNvPr id="36949" name="Text Box 227">
              <a:extLst>
                <a:ext uri="{FF2B5EF4-FFF2-40B4-BE49-F238E27FC236}">
                  <a16:creationId xmlns:a16="http://schemas.microsoft.com/office/drawing/2014/main" id="{B1547CAA-DCC0-2931-D64F-D880555B7EA0}"/>
                </a:ext>
              </a:extLst>
            </p:cNvPr>
            <p:cNvSpPr txBox="1">
              <a:spLocks noChangeArrowheads="1"/>
            </p:cNvSpPr>
            <p:nvPr/>
          </p:nvSpPr>
          <p:spPr bwMode="auto">
            <a:xfrm>
              <a:off x="2881" y="3139"/>
              <a:ext cx="221"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19</a:t>
              </a:r>
            </a:p>
          </p:txBody>
        </p:sp>
        <p:sp>
          <p:nvSpPr>
            <p:cNvPr id="36950" name="Text Box 228">
              <a:extLst>
                <a:ext uri="{FF2B5EF4-FFF2-40B4-BE49-F238E27FC236}">
                  <a16:creationId xmlns:a16="http://schemas.microsoft.com/office/drawing/2014/main" id="{7AB7D84A-3D7D-76A8-D3AB-AC3928DDADB4}"/>
                </a:ext>
              </a:extLst>
            </p:cNvPr>
            <p:cNvSpPr txBox="1">
              <a:spLocks noChangeArrowheads="1"/>
            </p:cNvSpPr>
            <p:nvPr/>
          </p:nvSpPr>
          <p:spPr bwMode="auto">
            <a:xfrm>
              <a:off x="2881" y="3283"/>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25</a:t>
              </a:r>
            </a:p>
          </p:txBody>
        </p:sp>
        <p:sp>
          <p:nvSpPr>
            <p:cNvPr id="36951" name="Text Box 229">
              <a:extLst>
                <a:ext uri="{FF2B5EF4-FFF2-40B4-BE49-F238E27FC236}">
                  <a16:creationId xmlns:a16="http://schemas.microsoft.com/office/drawing/2014/main" id="{F8C11532-B476-4844-77FF-869C4A084CA0}"/>
                </a:ext>
              </a:extLst>
            </p:cNvPr>
            <p:cNvSpPr txBox="1">
              <a:spLocks noChangeArrowheads="1"/>
            </p:cNvSpPr>
            <p:nvPr/>
          </p:nvSpPr>
          <p:spPr bwMode="auto">
            <a:xfrm>
              <a:off x="2947" y="3379"/>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20</a:t>
              </a:r>
            </a:p>
          </p:txBody>
        </p:sp>
        <p:sp>
          <p:nvSpPr>
            <p:cNvPr id="36952" name="Text Box 230">
              <a:extLst>
                <a:ext uri="{FF2B5EF4-FFF2-40B4-BE49-F238E27FC236}">
                  <a16:creationId xmlns:a16="http://schemas.microsoft.com/office/drawing/2014/main" id="{FF247E55-CDC8-796C-49B5-0ACB10BC7D91}"/>
                </a:ext>
              </a:extLst>
            </p:cNvPr>
            <p:cNvSpPr txBox="1">
              <a:spLocks noChangeArrowheads="1"/>
            </p:cNvSpPr>
            <p:nvPr/>
          </p:nvSpPr>
          <p:spPr bwMode="auto">
            <a:xfrm>
              <a:off x="2906" y="3494"/>
              <a:ext cx="2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14d</a:t>
              </a:r>
            </a:p>
          </p:txBody>
        </p:sp>
        <p:sp>
          <p:nvSpPr>
            <p:cNvPr id="36953" name="Text Box 231">
              <a:extLst>
                <a:ext uri="{FF2B5EF4-FFF2-40B4-BE49-F238E27FC236}">
                  <a16:creationId xmlns:a16="http://schemas.microsoft.com/office/drawing/2014/main" id="{550B31A8-39E5-42E5-6613-F26704ECCCA5}"/>
                </a:ext>
              </a:extLst>
            </p:cNvPr>
            <p:cNvSpPr txBox="1">
              <a:spLocks noChangeArrowheads="1"/>
            </p:cNvSpPr>
            <p:nvPr/>
          </p:nvSpPr>
          <p:spPr bwMode="auto">
            <a:xfrm>
              <a:off x="2803" y="3590"/>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21</a:t>
              </a:r>
            </a:p>
          </p:txBody>
        </p:sp>
        <p:sp>
          <p:nvSpPr>
            <p:cNvPr id="36954" name="Text Box 232">
              <a:extLst>
                <a:ext uri="{FF2B5EF4-FFF2-40B4-BE49-F238E27FC236}">
                  <a16:creationId xmlns:a16="http://schemas.microsoft.com/office/drawing/2014/main" id="{D4A1A9A1-A3FC-12FC-AABC-C3B1B4AA9303}"/>
                </a:ext>
              </a:extLst>
            </p:cNvPr>
            <p:cNvSpPr txBox="1">
              <a:spLocks noChangeArrowheads="1"/>
            </p:cNvSpPr>
            <p:nvPr/>
          </p:nvSpPr>
          <p:spPr bwMode="auto">
            <a:xfrm>
              <a:off x="2689" y="366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12</a:t>
              </a:r>
            </a:p>
          </p:txBody>
        </p:sp>
        <p:sp>
          <p:nvSpPr>
            <p:cNvPr id="36955" name="Text Box 233">
              <a:extLst>
                <a:ext uri="{FF2B5EF4-FFF2-40B4-BE49-F238E27FC236}">
                  <a16:creationId xmlns:a16="http://schemas.microsoft.com/office/drawing/2014/main" id="{34669307-F834-1017-06AD-7E88E34A96FD}"/>
                </a:ext>
              </a:extLst>
            </p:cNvPr>
            <p:cNvSpPr txBox="1">
              <a:spLocks noChangeArrowheads="1"/>
            </p:cNvSpPr>
            <p:nvPr/>
          </p:nvSpPr>
          <p:spPr bwMode="auto">
            <a:xfrm>
              <a:off x="2622" y="3715"/>
              <a:ext cx="1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8</a:t>
              </a:r>
            </a:p>
          </p:txBody>
        </p:sp>
        <p:sp>
          <p:nvSpPr>
            <p:cNvPr id="36956" name="Text Box 234">
              <a:extLst>
                <a:ext uri="{FF2B5EF4-FFF2-40B4-BE49-F238E27FC236}">
                  <a16:creationId xmlns:a16="http://schemas.microsoft.com/office/drawing/2014/main" id="{D57B487D-1831-2EEF-2448-B7EDEC1B9E33}"/>
                </a:ext>
              </a:extLst>
            </p:cNvPr>
            <p:cNvSpPr txBox="1">
              <a:spLocks noChangeArrowheads="1"/>
            </p:cNvSpPr>
            <p:nvPr/>
          </p:nvSpPr>
          <p:spPr bwMode="auto">
            <a:xfrm>
              <a:off x="2449" y="3571"/>
              <a:ext cx="22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36</a:t>
              </a:r>
            </a:p>
          </p:txBody>
        </p:sp>
        <p:sp>
          <p:nvSpPr>
            <p:cNvPr id="36957" name="Text Box 235">
              <a:extLst>
                <a:ext uri="{FF2B5EF4-FFF2-40B4-BE49-F238E27FC236}">
                  <a16:creationId xmlns:a16="http://schemas.microsoft.com/office/drawing/2014/main" id="{D2E3B8D9-279D-4AF9-B207-A302E18BFBFC}"/>
                </a:ext>
              </a:extLst>
            </p:cNvPr>
            <p:cNvSpPr txBox="1">
              <a:spLocks noChangeArrowheads="1"/>
            </p:cNvSpPr>
            <p:nvPr/>
          </p:nvSpPr>
          <p:spPr bwMode="auto">
            <a:xfrm>
              <a:off x="2311" y="3590"/>
              <a:ext cx="1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5</a:t>
              </a:r>
            </a:p>
          </p:txBody>
        </p:sp>
        <p:sp>
          <p:nvSpPr>
            <p:cNvPr id="36958" name="Text Box 236">
              <a:extLst>
                <a:ext uri="{FF2B5EF4-FFF2-40B4-BE49-F238E27FC236}">
                  <a16:creationId xmlns:a16="http://schemas.microsoft.com/office/drawing/2014/main" id="{03A508AD-A477-D9DE-B21A-E945A8944881}"/>
                </a:ext>
              </a:extLst>
            </p:cNvPr>
            <p:cNvSpPr txBox="1">
              <a:spLocks noChangeArrowheads="1"/>
            </p:cNvSpPr>
            <p:nvPr/>
          </p:nvSpPr>
          <p:spPr bwMode="auto">
            <a:xfrm>
              <a:off x="2227" y="3427"/>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47</a:t>
              </a:r>
            </a:p>
          </p:txBody>
        </p:sp>
        <p:sp>
          <p:nvSpPr>
            <p:cNvPr id="36959" name="Text Box 237">
              <a:extLst>
                <a:ext uri="{FF2B5EF4-FFF2-40B4-BE49-F238E27FC236}">
                  <a16:creationId xmlns:a16="http://schemas.microsoft.com/office/drawing/2014/main" id="{5CC379B7-201B-A9A5-A970-31ADEFCEE47C}"/>
                </a:ext>
              </a:extLst>
            </p:cNvPr>
            <p:cNvSpPr txBox="1">
              <a:spLocks noChangeArrowheads="1"/>
            </p:cNvSpPr>
            <p:nvPr/>
          </p:nvSpPr>
          <p:spPr bwMode="auto">
            <a:xfrm>
              <a:off x="2131" y="3350"/>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24</a:t>
              </a:r>
            </a:p>
          </p:txBody>
        </p:sp>
        <p:sp>
          <p:nvSpPr>
            <p:cNvPr id="36960" name="Oval 238">
              <a:extLst>
                <a:ext uri="{FF2B5EF4-FFF2-40B4-BE49-F238E27FC236}">
                  <a16:creationId xmlns:a16="http://schemas.microsoft.com/office/drawing/2014/main" id="{F84728DD-9B98-2B76-8267-0E0ACFD87972}"/>
                </a:ext>
              </a:extLst>
            </p:cNvPr>
            <p:cNvSpPr>
              <a:spLocks noChangeArrowheads="1"/>
            </p:cNvSpPr>
            <p:nvPr/>
          </p:nvSpPr>
          <p:spPr bwMode="auto">
            <a:xfrm rot="1420104">
              <a:off x="2685" y="489"/>
              <a:ext cx="1008" cy="513"/>
            </a:xfrm>
            <a:prstGeom prst="ellipse">
              <a:avLst/>
            </a:prstGeom>
            <a:solidFill>
              <a:srgbClr val="FF00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1" name="Oval 239">
              <a:extLst>
                <a:ext uri="{FF2B5EF4-FFF2-40B4-BE49-F238E27FC236}">
                  <a16:creationId xmlns:a16="http://schemas.microsoft.com/office/drawing/2014/main" id="{98C9CFBF-8132-0110-9E22-AD5A09954BDB}"/>
                </a:ext>
              </a:extLst>
            </p:cNvPr>
            <p:cNvSpPr>
              <a:spLocks noChangeArrowheads="1"/>
            </p:cNvSpPr>
            <p:nvPr/>
          </p:nvSpPr>
          <p:spPr bwMode="auto">
            <a:xfrm rot="-2247633">
              <a:off x="1879" y="510"/>
              <a:ext cx="532" cy="402"/>
            </a:xfrm>
            <a:prstGeom prst="ellipse">
              <a:avLst/>
            </a:prstGeom>
            <a:solidFill>
              <a:srgbClr val="FF00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2" name="Oval 240">
              <a:extLst>
                <a:ext uri="{FF2B5EF4-FFF2-40B4-BE49-F238E27FC236}">
                  <a16:creationId xmlns:a16="http://schemas.microsoft.com/office/drawing/2014/main" id="{2EA82330-B564-95FF-BCA6-79FA089E16FE}"/>
                </a:ext>
              </a:extLst>
            </p:cNvPr>
            <p:cNvSpPr>
              <a:spLocks noChangeArrowheads="1"/>
            </p:cNvSpPr>
            <p:nvPr/>
          </p:nvSpPr>
          <p:spPr bwMode="auto">
            <a:xfrm rot="-3045495">
              <a:off x="1302" y="768"/>
              <a:ext cx="724" cy="531"/>
            </a:xfrm>
            <a:prstGeom prst="ellipse">
              <a:avLst/>
            </a:prstGeom>
            <a:solidFill>
              <a:schemeClr val="folHlink">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3" name="Oval 241">
              <a:extLst>
                <a:ext uri="{FF2B5EF4-FFF2-40B4-BE49-F238E27FC236}">
                  <a16:creationId xmlns:a16="http://schemas.microsoft.com/office/drawing/2014/main" id="{BD8A0533-BF12-F384-3E5D-11F4DD6082D7}"/>
                </a:ext>
              </a:extLst>
            </p:cNvPr>
            <p:cNvSpPr>
              <a:spLocks noChangeArrowheads="1"/>
            </p:cNvSpPr>
            <p:nvPr/>
          </p:nvSpPr>
          <p:spPr bwMode="auto">
            <a:xfrm rot="5400000">
              <a:off x="3846" y="1536"/>
              <a:ext cx="432" cy="336"/>
            </a:xfrm>
            <a:prstGeom prst="ellipse">
              <a:avLst/>
            </a:prstGeom>
            <a:solidFill>
              <a:schemeClr val="hlink">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4" name="Oval 242">
              <a:extLst>
                <a:ext uri="{FF2B5EF4-FFF2-40B4-BE49-F238E27FC236}">
                  <a16:creationId xmlns:a16="http://schemas.microsoft.com/office/drawing/2014/main" id="{068F8103-1B0F-4299-16C4-CF285F1587E4}"/>
                </a:ext>
              </a:extLst>
            </p:cNvPr>
            <p:cNvSpPr>
              <a:spLocks noChangeArrowheads="1"/>
            </p:cNvSpPr>
            <p:nvPr/>
          </p:nvSpPr>
          <p:spPr bwMode="auto">
            <a:xfrm rot="5400000">
              <a:off x="3678" y="2808"/>
              <a:ext cx="288" cy="240"/>
            </a:xfrm>
            <a:prstGeom prst="ellipse">
              <a:avLst/>
            </a:prstGeom>
            <a:solidFill>
              <a:schemeClr val="hlink">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5" name="Oval 243">
              <a:extLst>
                <a:ext uri="{FF2B5EF4-FFF2-40B4-BE49-F238E27FC236}">
                  <a16:creationId xmlns:a16="http://schemas.microsoft.com/office/drawing/2014/main" id="{AA0C37E7-9A21-0E77-7035-8DDCC557F5BA}"/>
                </a:ext>
              </a:extLst>
            </p:cNvPr>
            <p:cNvSpPr>
              <a:spLocks noChangeArrowheads="1"/>
            </p:cNvSpPr>
            <p:nvPr/>
          </p:nvSpPr>
          <p:spPr bwMode="auto">
            <a:xfrm>
              <a:off x="2118" y="3072"/>
              <a:ext cx="1104" cy="768"/>
            </a:xfrm>
            <a:prstGeom prst="ellipse">
              <a:avLst/>
            </a:prstGeom>
            <a:solidFill>
              <a:srgbClr val="9933FF">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6" name="Oval 244">
              <a:extLst>
                <a:ext uri="{FF2B5EF4-FFF2-40B4-BE49-F238E27FC236}">
                  <a16:creationId xmlns:a16="http://schemas.microsoft.com/office/drawing/2014/main" id="{D0295925-709D-42DD-4454-B93C33EBC534}"/>
                </a:ext>
              </a:extLst>
            </p:cNvPr>
            <p:cNvSpPr>
              <a:spLocks noChangeArrowheads="1"/>
            </p:cNvSpPr>
            <p:nvPr/>
          </p:nvSpPr>
          <p:spPr bwMode="auto">
            <a:xfrm rot="5400000">
              <a:off x="1206" y="2688"/>
              <a:ext cx="144" cy="144"/>
            </a:xfrm>
            <a:prstGeom prst="ellipse">
              <a:avLst/>
            </a:prstGeom>
            <a:solidFill>
              <a:srgbClr val="99336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7" name="Oval 245">
              <a:extLst>
                <a:ext uri="{FF2B5EF4-FFF2-40B4-BE49-F238E27FC236}">
                  <a16:creationId xmlns:a16="http://schemas.microsoft.com/office/drawing/2014/main" id="{A303A674-7C79-37DD-171B-6FA92633D713}"/>
                </a:ext>
              </a:extLst>
            </p:cNvPr>
            <p:cNvSpPr>
              <a:spLocks noChangeArrowheads="1"/>
            </p:cNvSpPr>
            <p:nvPr/>
          </p:nvSpPr>
          <p:spPr bwMode="auto">
            <a:xfrm rot="5400000">
              <a:off x="1542" y="1612"/>
              <a:ext cx="144" cy="144"/>
            </a:xfrm>
            <a:prstGeom prst="ellipse">
              <a:avLst/>
            </a:prstGeom>
            <a:solidFill>
              <a:schemeClr val="accent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8" name="Oval 246">
              <a:extLst>
                <a:ext uri="{FF2B5EF4-FFF2-40B4-BE49-F238E27FC236}">
                  <a16:creationId xmlns:a16="http://schemas.microsoft.com/office/drawing/2014/main" id="{2041FD6B-3907-41B8-7B45-EA10C56D8750}"/>
                </a:ext>
              </a:extLst>
            </p:cNvPr>
            <p:cNvSpPr>
              <a:spLocks noChangeArrowheads="1"/>
            </p:cNvSpPr>
            <p:nvPr/>
          </p:nvSpPr>
          <p:spPr bwMode="auto">
            <a:xfrm>
              <a:off x="3443" y="1152"/>
              <a:ext cx="144" cy="144"/>
            </a:xfrm>
            <a:prstGeom prst="ellipse">
              <a:avLst/>
            </a:prstGeom>
            <a:solidFill>
              <a:srgbClr val="FF0000">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en-US" altLang="fr-FR">
                <a:latin typeface="+mn-lt"/>
              </a:endParaRPr>
            </a:p>
          </p:txBody>
        </p:sp>
        <p:sp>
          <p:nvSpPr>
            <p:cNvPr id="36969" name="Line 247">
              <a:extLst>
                <a:ext uri="{FF2B5EF4-FFF2-40B4-BE49-F238E27FC236}">
                  <a16:creationId xmlns:a16="http://schemas.microsoft.com/office/drawing/2014/main" id="{3199401C-CFF6-FF56-D3E8-E158ECD019DB}"/>
                </a:ext>
              </a:extLst>
            </p:cNvPr>
            <p:cNvSpPr>
              <a:spLocks noChangeShapeType="1"/>
            </p:cNvSpPr>
            <p:nvPr/>
          </p:nvSpPr>
          <p:spPr bwMode="auto">
            <a:xfrm flipH="1" flipV="1">
              <a:off x="2256" y="816"/>
              <a:ext cx="41" cy="143"/>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pPr algn="ctr" eaLnBrk="1" hangingPunct="1">
                <a:defRPr/>
              </a:pPr>
              <a:endParaRPr lang="fr-FR">
                <a:ea typeface="ＭＳ Ｐゴシック" charset="-128"/>
              </a:endParaRPr>
            </a:p>
          </p:txBody>
        </p:sp>
        <p:sp>
          <p:nvSpPr>
            <p:cNvPr id="36970" name="Text Box 248">
              <a:extLst>
                <a:ext uri="{FF2B5EF4-FFF2-40B4-BE49-F238E27FC236}">
                  <a16:creationId xmlns:a16="http://schemas.microsoft.com/office/drawing/2014/main" id="{9B5601D2-C421-8751-AB78-81271762221B}"/>
                </a:ext>
              </a:extLst>
            </p:cNvPr>
            <p:cNvSpPr txBox="1">
              <a:spLocks noChangeArrowheads="1"/>
            </p:cNvSpPr>
            <p:nvPr/>
          </p:nvSpPr>
          <p:spPr bwMode="auto">
            <a:xfrm>
              <a:off x="1939" y="672"/>
              <a:ext cx="22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fr-FR" sz="1200" b="1">
                  <a:latin typeface="+mn-lt"/>
                </a:rPr>
                <a:t>82</a:t>
              </a:r>
            </a:p>
          </p:txBody>
        </p:sp>
      </p:grpSp>
      <p:pic>
        <p:nvPicPr>
          <p:cNvPr id="28690" name="Picture 249" descr="1">
            <a:extLst>
              <a:ext uri="{FF2B5EF4-FFF2-40B4-BE49-F238E27FC236}">
                <a16:creationId xmlns:a16="http://schemas.microsoft.com/office/drawing/2014/main" id="{8ACCBE65-2026-30F4-EF1F-4612632A1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9602" y="90326"/>
            <a:ext cx="1365250" cy="114776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4B4C2A8D-134C-D143-5315-1C7AE1A8B548}"/>
              </a:ext>
            </a:extLst>
          </p:cNvPr>
          <p:cNvSpPr>
            <a:spLocks noGrp="1"/>
          </p:cNvSpPr>
          <p:nvPr>
            <p:ph type="sldNum" sz="quarter" idx="12"/>
          </p:nvPr>
        </p:nvSpPr>
        <p:spPr/>
        <p:txBody>
          <a:bodyPr/>
          <a:lstStyle/>
          <a:p>
            <a:fld id="{DF943E36-012F-B248-ACD2-753A8BD42C72}" type="slidenum">
              <a:rPr lang="fr-FR" smtClean="0"/>
              <a:t>13</a:t>
            </a:fld>
            <a:endParaRPr lang="fr-F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 y="0"/>
            <a:ext cx="12192000" cy="707886"/>
          </a:xfrm>
          <a:prstGeom prst="rect">
            <a:avLst/>
          </a:prstGeom>
          <a:solidFill>
            <a:schemeClr val="accent1">
              <a:lumMod val="40000"/>
              <a:lumOff val="60000"/>
            </a:schemeClr>
          </a:solidFill>
        </p:spPr>
        <p:txBody>
          <a:bodyPr wrap="square" rtlCol="0">
            <a:spAutoFit/>
          </a:bodyPr>
          <a:lstStyle/>
          <a:p>
            <a:pPr algn="ctr"/>
            <a:r>
              <a:rPr lang="fr-FR" sz="4000" b="1" dirty="0">
                <a:solidFill>
                  <a:srgbClr val="7030A0"/>
                </a:solidFill>
                <a:latin typeface="Tahoma" panose="020B0604030504040204" pitchFamily="34" charset="0"/>
                <a:ea typeface="Tahoma" panose="020B0604030504040204" pitchFamily="34" charset="0"/>
                <a:cs typeface="Tahoma" panose="020B0604030504040204" pitchFamily="34" charset="0"/>
              </a:rPr>
              <a:t>PAPILLOMAVIRUS HUMAINS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14</a:t>
            </a:fld>
            <a:endParaRPr lang="fr-FR"/>
          </a:p>
        </p:txBody>
      </p:sp>
      <p:sp>
        <p:nvSpPr>
          <p:cNvPr id="4" name="ZoneTexte 3">
            <a:extLst>
              <a:ext uri="{FF2B5EF4-FFF2-40B4-BE49-F238E27FC236}">
                <a16:creationId xmlns:a16="http://schemas.microsoft.com/office/drawing/2014/main" id="{1CD895E4-3424-CBFB-0345-A461921A626B}"/>
              </a:ext>
            </a:extLst>
          </p:cNvPr>
          <p:cNvSpPr txBox="1"/>
          <p:nvPr/>
        </p:nvSpPr>
        <p:spPr>
          <a:xfrm>
            <a:off x="691021" y="1012954"/>
            <a:ext cx="10933419" cy="5693866"/>
          </a:xfrm>
          <a:prstGeom prst="rect">
            <a:avLst/>
          </a:prstGeom>
          <a:noFill/>
        </p:spPr>
        <p:txBody>
          <a:bodyPr wrap="square" rtlCol="0">
            <a:spAutoFit/>
          </a:bodyPr>
          <a:lstStyle/>
          <a:p>
            <a:pPr eaLnBrk="1" hangingPunct="1"/>
            <a:r>
              <a:rPr lang="fr-FR" altLang="fr-FR" sz="2800" b="1" dirty="0">
                <a:ea typeface="ＭＳ Ｐゴシック" panose="020B0600070205080204" pitchFamily="34" charset="-128"/>
              </a:rPr>
              <a:t>Génome</a:t>
            </a:r>
          </a:p>
          <a:p>
            <a:r>
              <a:rPr lang="en-US" altLang="fr-FR" sz="2800" b="1" dirty="0">
                <a:ea typeface="ＭＳ Ｐゴシック" panose="020B0600070205080204" pitchFamily="34" charset="-128"/>
              </a:rPr>
              <a:t>Gènes E</a:t>
            </a:r>
          </a:p>
          <a:p>
            <a:pPr>
              <a:buFont typeface="Wingdings" pitchFamily="2" charset="2"/>
              <a:buNone/>
            </a:pPr>
            <a:r>
              <a:rPr lang="en-US" altLang="fr-FR" sz="2800" dirty="0">
                <a:ea typeface="ＭＳ Ｐゴシック" panose="020B0600070205080204" pitchFamily="34" charset="-128"/>
              </a:rPr>
              <a:t>E1: Replication ADN (</a:t>
            </a:r>
            <a:r>
              <a:rPr lang="en-US" altLang="fr-FR" sz="2800" dirty="0" err="1">
                <a:ea typeface="ＭＳ Ｐゴシック" panose="020B0600070205080204" pitchFamily="34" charset="-128"/>
              </a:rPr>
              <a:t>hélicase</a:t>
            </a:r>
            <a:r>
              <a:rPr lang="en-US" altLang="fr-FR" sz="2800" dirty="0">
                <a:ea typeface="ＭＳ Ｐゴシック" panose="020B0600070205080204" pitchFamily="34" charset="-128"/>
              </a:rPr>
              <a:t>)</a:t>
            </a:r>
          </a:p>
          <a:p>
            <a:pPr>
              <a:buFont typeface="Wingdings" pitchFamily="2" charset="2"/>
              <a:buNone/>
            </a:pPr>
            <a:r>
              <a:rPr lang="fr-FR" altLang="fr-FR" sz="2800" dirty="0">
                <a:ea typeface="ＭＳ Ｐゴシック" panose="020B0600070205080204" pitchFamily="34" charset="-128"/>
              </a:rPr>
              <a:t>E2: Facteur transcription et réplication </a:t>
            </a:r>
            <a:r>
              <a:rPr lang="fr-FR" altLang="ja-JP" sz="2800" dirty="0">
                <a:ea typeface="ＭＳ Ｐゴシック" panose="020B0600070205080204" pitchFamily="34" charset="-128"/>
              </a:rPr>
              <a:t>ADN</a:t>
            </a:r>
          </a:p>
          <a:p>
            <a:pPr>
              <a:buFont typeface="Wingdings" pitchFamily="2" charset="2"/>
              <a:buNone/>
            </a:pPr>
            <a:r>
              <a:rPr lang="fr-FR" altLang="fr-FR" sz="2800" dirty="0">
                <a:ea typeface="ＭＳ Ｐゴシック" panose="020B0600070205080204" pitchFamily="34" charset="-128"/>
              </a:rPr>
              <a:t>E4: Interaction avec  cytokératine</a:t>
            </a:r>
          </a:p>
          <a:p>
            <a:pPr>
              <a:buFont typeface="Wingdings" pitchFamily="2" charset="2"/>
              <a:buNone/>
            </a:pPr>
            <a:r>
              <a:rPr lang="fr-FR" altLang="fr-FR" sz="2800" dirty="0">
                <a:ea typeface="ＭＳ Ｐゴシック" panose="020B0600070205080204" pitchFamily="34" charset="-128"/>
              </a:rPr>
              <a:t>E5: Stimulation prolifération cellulaire</a:t>
            </a:r>
          </a:p>
          <a:p>
            <a:pPr>
              <a:buFont typeface="Wingdings" pitchFamily="2" charset="2"/>
              <a:buNone/>
            </a:pPr>
            <a:r>
              <a:rPr lang="fr-FR" altLang="fr-FR" sz="2800" b="1" dirty="0">
                <a:ea typeface="ＭＳ Ｐゴシック" panose="020B0600070205080204" pitchFamily="34" charset="-128"/>
              </a:rPr>
              <a:t>E6</a:t>
            </a:r>
            <a:r>
              <a:rPr lang="fr-FR" altLang="fr-FR" sz="2800" dirty="0">
                <a:ea typeface="ＭＳ Ｐゴシック" panose="020B0600070205080204" pitchFamily="34" charset="-128"/>
              </a:rPr>
              <a:t>: Immortalisation et transformation cellulaire</a:t>
            </a:r>
          </a:p>
          <a:p>
            <a:pPr>
              <a:buFont typeface="Wingdings" pitchFamily="2" charset="2"/>
              <a:buNone/>
            </a:pPr>
            <a:r>
              <a:rPr lang="fr-FR" altLang="fr-FR" sz="2800" b="1" dirty="0">
                <a:ea typeface="ＭＳ Ｐゴシック" panose="020B0600070205080204" pitchFamily="34" charset="-128"/>
              </a:rPr>
              <a:t>E7</a:t>
            </a:r>
            <a:r>
              <a:rPr lang="fr-FR" altLang="fr-FR" sz="2800" dirty="0">
                <a:ea typeface="ＭＳ Ｐゴシック" panose="020B0600070205080204" pitchFamily="34" charset="-128"/>
              </a:rPr>
              <a:t>: Immortalisation et transformation cellulaire</a:t>
            </a:r>
          </a:p>
          <a:p>
            <a:r>
              <a:rPr lang="en-US" altLang="fr-FR" sz="2800" b="1" dirty="0">
                <a:ea typeface="ＭＳ Ｐゴシック" panose="020B0600070205080204" pitchFamily="34" charset="-128"/>
              </a:rPr>
              <a:t>Gènes L</a:t>
            </a:r>
          </a:p>
          <a:p>
            <a:pPr>
              <a:buFont typeface="Wingdings" pitchFamily="2" charset="2"/>
              <a:buNone/>
            </a:pPr>
            <a:r>
              <a:rPr lang="fr-FR" altLang="fr-FR" sz="2800" b="1" dirty="0">
                <a:ea typeface="ＭＳ Ｐゴシック" panose="020B0600070205080204" pitchFamily="34" charset="-128"/>
              </a:rPr>
              <a:t>L1</a:t>
            </a:r>
            <a:r>
              <a:rPr lang="fr-FR" altLang="fr-FR" sz="2800" dirty="0">
                <a:ea typeface="ＭＳ Ｐゴシック" panose="020B0600070205080204" pitchFamily="34" charset="-128"/>
              </a:rPr>
              <a:t>: protéine majeure de capside: capable </a:t>
            </a:r>
            <a:r>
              <a:rPr lang="en-US" altLang="fr-FR" sz="2800" dirty="0" err="1">
                <a:ea typeface="ＭＳ Ｐゴシック" panose="020B0600070205080204" pitchFamily="34" charset="-128"/>
              </a:rPr>
              <a:t>d</a:t>
            </a:r>
            <a:r>
              <a:rPr lang="en-US" altLang="en-US" sz="2800" dirty="0" err="1">
                <a:ea typeface="ＭＳ Ｐゴシック" panose="020B0600070205080204" pitchFamily="34" charset="-128"/>
              </a:rPr>
              <a:t>’</a:t>
            </a:r>
            <a:r>
              <a:rPr lang="en-US" altLang="fr-FR" sz="2800" dirty="0" err="1">
                <a:ea typeface="ＭＳ Ｐゴシック" panose="020B0600070205080204" pitchFamily="34" charset="-128"/>
              </a:rPr>
              <a:t>autoassemblage</a:t>
            </a:r>
            <a:r>
              <a:rPr lang="en-US" altLang="fr-FR" sz="2800" dirty="0">
                <a:ea typeface="ＭＳ Ｐゴシック" panose="020B0600070205080204" pitchFamily="34" charset="-128"/>
              </a:rPr>
              <a:t> (VLP)</a:t>
            </a:r>
          </a:p>
          <a:p>
            <a:pPr>
              <a:buFont typeface="Wingdings" pitchFamily="2" charset="2"/>
              <a:buNone/>
            </a:pPr>
            <a:r>
              <a:rPr lang="fr-FR" altLang="fr-FR" sz="2800" b="1" dirty="0">
                <a:ea typeface="ＭＳ Ｐゴシック" panose="020B0600070205080204" pitchFamily="34" charset="-128"/>
              </a:rPr>
              <a:t>L2</a:t>
            </a:r>
            <a:r>
              <a:rPr lang="fr-FR" altLang="fr-FR" sz="2800" dirty="0">
                <a:ea typeface="ＭＳ Ｐゴシック" panose="020B0600070205080204" pitchFamily="34" charset="-128"/>
              </a:rPr>
              <a:t>: protéine mineure de capside: liaison à l</a:t>
            </a:r>
            <a:r>
              <a:rPr lang="ja-JP" altLang="fr-FR" sz="2800">
                <a:ea typeface="ＭＳ Ｐゴシック" panose="020B0600070205080204" pitchFamily="34" charset="-128"/>
              </a:rPr>
              <a:t>’</a:t>
            </a:r>
            <a:r>
              <a:rPr lang="fr-FR" altLang="ja-JP" sz="2800" dirty="0">
                <a:ea typeface="ＭＳ Ｐゴシック" panose="020B0600070205080204" pitchFamily="34" charset="-128"/>
              </a:rPr>
              <a:t>ADN</a:t>
            </a:r>
            <a:endParaRPr lang="fr-FR" altLang="fr-FR" sz="2800" dirty="0">
              <a:ea typeface="ＭＳ Ｐゴシック" panose="020B0600070205080204" pitchFamily="34" charset="-128"/>
            </a:endParaRPr>
          </a:p>
          <a:p>
            <a:pPr eaLnBrk="1" hangingPunct="1"/>
            <a:endParaRPr lang="fr-FR" altLang="fr-FR" sz="2800" dirty="0">
              <a:ea typeface="ＭＳ Ｐゴシック" panose="020B0600070205080204" pitchFamily="34" charset="-128"/>
            </a:endParaRPr>
          </a:p>
          <a:p>
            <a:pPr lvl="1" eaLnBrk="1" hangingPunct="1"/>
            <a:endParaRPr lang="fr-FR" altLang="fr-FR" sz="2800" dirty="0">
              <a:ea typeface="ＭＳ Ｐゴシック" panose="020B0600070205080204" pitchFamily="34" charset="-128"/>
            </a:endParaRPr>
          </a:p>
        </p:txBody>
      </p:sp>
    </p:spTree>
    <p:extLst>
      <p:ext uri="{BB962C8B-B14F-4D97-AF65-F5344CB8AC3E}">
        <p14:creationId xmlns:p14="http://schemas.microsoft.com/office/powerpoint/2010/main" val="1733559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89054" y="44450"/>
            <a:ext cx="12002946" cy="76944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3" name="Espace réservé du numéro de diapositive 2">
            <a:extLst>
              <a:ext uri="{FF2B5EF4-FFF2-40B4-BE49-F238E27FC236}">
                <a16:creationId xmlns:a16="http://schemas.microsoft.com/office/drawing/2014/main" id="{4912D89A-245E-BEE4-774E-B2D3D69EA6C7}"/>
              </a:ext>
            </a:extLst>
          </p:cNvPr>
          <p:cNvSpPr>
            <a:spLocks noGrp="1"/>
          </p:cNvSpPr>
          <p:nvPr>
            <p:ph type="sldNum" sz="quarter" idx="12"/>
          </p:nvPr>
        </p:nvSpPr>
        <p:spPr/>
        <p:txBody>
          <a:bodyPr/>
          <a:lstStyle/>
          <a:p>
            <a:fld id="{DF943E36-012F-B248-ACD2-753A8BD42C72}" type="slidenum">
              <a:rPr lang="fr-FR" smtClean="0"/>
              <a:t>15</a:t>
            </a:fld>
            <a:endParaRPr lang="fr-FR"/>
          </a:p>
        </p:txBody>
      </p:sp>
      <p:sp>
        <p:nvSpPr>
          <p:cNvPr id="6" name="Espace réservé du contenu 3">
            <a:extLst>
              <a:ext uri="{FF2B5EF4-FFF2-40B4-BE49-F238E27FC236}">
                <a16:creationId xmlns:a16="http://schemas.microsoft.com/office/drawing/2014/main" id="{6A22B298-E40A-C023-7D80-84AE458CD8F0}"/>
              </a:ext>
            </a:extLst>
          </p:cNvPr>
          <p:cNvSpPr txBox="1">
            <a:spLocks/>
          </p:cNvSpPr>
          <p:nvPr/>
        </p:nvSpPr>
        <p:spPr>
          <a:xfrm>
            <a:off x="5266793" y="1569660"/>
            <a:ext cx="6736153" cy="47866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fr-FR" dirty="0">
                <a:latin typeface="Tahoma" charset="0"/>
                <a:ea typeface="Tahoma" charset="0"/>
                <a:cs typeface="Tahoma" charset="0"/>
              </a:rPr>
              <a:t>Vaccination de 90% des filles contre cancer  col de l’utérus afin de parvenir à une couverture élevée chez les filles avant leurs 15 ans</a:t>
            </a:r>
          </a:p>
          <a:p>
            <a:pPr fontAlgn="base"/>
            <a:r>
              <a:rPr lang="fr-FR" b="1" dirty="0">
                <a:solidFill>
                  <a:srgbClr val="FF0000"/>
                </a:solidFill>
                <a:latin typeface="Tahoma" charset="0"/>
                <a:ea typeface="Tahoma" charset="0"/>
                <a:cs typeface="Tahoma" charset="0"/>
              </a:rPr>
              <a:t>Dépistage et traitement de 70%  des femmes ayant des dysplasies âgées de 30 à 49 ans</a:t>
            </a:r>
          </a:p>
          <a:p>
            <a:pPr fontAlgn="base"/>
            <a:endParaRPr lang="fr-FR" dirty="0">
              <a:latin typeface="Tahoma" charset="0"/>
              <a:ea typeface="Tahoma" charset="0"/>
              <a:cs typeface="Tahoma" charset="0"/>
            </a:endParaRPr>
          </a:p>
          <a:p>
            <a:pPr fontAlgn="base"/>
            <a:r>
              <a:rPr lang="fr-FR" dirty="0">
                <a:latin typeface="Tahoma" charset="0"/>
                <a:ea typeface="Tahoma" charset="0"/>
                <a:cs typeface="Tahoma" charset="0"/>
              </a:rPr>
              <a:t>Diagnostic et  traitement de 90% des cas   cancer du col de l’utérus, et être en mesure de fournir des soins palliatifs</a:t>
            </a:r>
            <a:endParaRPr lang="fr-FR" dirty="0"/>
          </a:p>
        </p:txBody>
      </p:sp>
      <p:sp>
        <p:nvSpPr>
          <p:cNvPr id="7" name="Rectangle 6">
            <a:extLst>
              <a:ext uri="{FF2B5EF4-FFF2-40B4-BE49-F238E27FC236}">
                <a16:creationId xmlns:a16="http://schemas.microsoft.com/office/drawing/2014/main" id="{A6216A63-E7BC-5840-D219-1A23EA2B7A92}"/>
              </a:ext>
            </a:extLst>
          </p:cNvPr>
          <p:cNvSpPr/>
          <p:nvPr/>
        </p:nvSpPr>
        <p:spPr>
          <a:xfrm>
            <a:off x="638175" y="6457363"/>
            <a:ext cx="10148888" cy="264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fr-FR" dirty="0"/>
          </a:p>
          <a:p>
            <a:pPr fontAlgn="base"/>
            <a:endParaRPr lang="fr-FR"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fontAlgn="base"/>
            <a:r>
              <a:rPr lang="fr-FR" sz="1600" dirty="0">
                <a:solidFill>
                  <a:schemeClr val="tx1"/>
                </a:solidFill>
                <a:latin typeface="Tahoma" panose="020B0604030504040204" pitchFamily="34" charset="0"/>
                <a:ea typeface="Tahoma" panose="020B0604030504040204" pitchFamily="34" charset="0"/>
                <a:cs typeface="Tahoma" panose="020B0604030504040204" pitchFamily="34" charset="0"/>
              </a:rPr>
              <a:t>Assemblée générale des Nations Unies, New York, Etats-Unis 24 septembre 2018</a:t>
            </a:r>
          </a:p>
          <a:p>
            <a:br>
              <a:rPr lang="fr-FR" dirty="0"/>
            </a:br>
            <a:endParaRPr lang="fr-FR" dirty="0"/>
          </a:p>
        </p:txBody>
      </p:sp>
      <p:pic>
        <p:nvPicPr>
          <p:cNvPr id="8" name="Espace réservé du contenu 6">
            <a:extLst>
              <a:ext uri="{FF2B5EF4-FFF2-40B4-BE49-F238E27FC236}">
                <a16:creationId xmlns:a16="http://schemas.microsoft.com/office/drawing/2014/main" id="{8121E1EC-0E35-70F4-9C76-0BCAA4CDC653}"/>
              </a:ext>
            </a:extLst>
          </p:cNvPr>
          <p:cNvPicPr>
            <a:picLocks noChangeAspect="1"/>
          </p:cNvPicPr>
          <p:nvPr/>
        </p:nvPicPr>
        <p:blipFill>
          <a:blip r:embed="rId2"/>
          <a:stretch>
            <a:fillRect/>
          </a:stretch>
        </p:blipFill>
        <p:spPr>
          <a:xfrm>
            <a:off x="189054" y="1250821"/>
            <a:ext cx="4087838" cy="4892804"/>
          </a:xfrm>
          <a:prstGeom prst="rect">
            <a:avLst/>
          </a:prstGeom>
        </p:spPr>
      </p:pic>
    </p:spTree>
    <p:extLst>
      <p:ext uri="{BB962C8B-B14F-4D97-AF65-F5344CB8AC3E}">
        <p14:creationId xmlns:p14="http://schemas.microsoft.com/office/powerpoint/2010/main" val="1515553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D8274A-2DE4-2850-8939-942E9A824A20}"/>
              </a:ext>
            </a:extLst>
          </p:cNvPr>
          <p:cNvSpPr txBox="1">
            <a:spLocks noGrp="1"/>
          </p:cNvSpPr>
          <p:nvPr>
            <p:ph type="title"/>
          </p:nvPr>
        </p:nvSpPr>
        <p:spPr>
          <a:xfrm>
            <a:off x="0" y="0"/>
            <a:ext cx="12099403"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graphicFrame>
        <p:nvGraphicFramePr>
          <p:cNvPr id="6" name="Group 21">
            <a:extLst>
              <a:ext uri="{FF2B5EF4-FFF2-40B4-BE49-F238E27FC236}">
                <a16:creationId xmlns:a16="http://schemas.microsoft.com/office/drawing/2014/main" id="{B3A78968-5B4D-F4A4-8C47-C00ECAD372DC}"/>
              </a:ext>
            </a:extLst>
          </p:cNvPr>
          <p:cNvGraphicFramePr>
            <a:graphicFrameLocks/>
          </p:cNvGraphicFramePr>
          <p:nvPr>
            <p:extLst>
              <p:ext uri="{D42A27DB-BD31-4B8C-83A1-F6EECF244321}">
                <p14:modId xmlns:p14="http://schemas.microsoft.com/office/powerpoint/2010/main" val="1844407210"/>
              </p:ext>
            </p:extLst>
          </p:nvPr>
        </p:nvGraphicFramePr>
        <p:xfrm>
          <a:off x="335666" y="1484314"/>
          <a:ext cx="10868628" cy="5055805"/>
        </p:xfrm>
        <a:graphic>
          <a:graphicData uri="http://schemas.openxmlformats.org/drawingml/2006/table">
            <a:tbl>
              <a:tblPr/>
              <a:tblGrid>
                <a:gridCol w="4894258">
                  <a:extLst>
                    <a:ext uri="{9D8B030D-6E8A-4147-A177-3AD203B41FA5}">
                      <a16:colId xmlns:a16="http://schemas.microsoft.com/office/drawing/2014/main" val="20000"/>
                    </a:ext>
                  </a:extLst>
                </a:gridCol>
                <a:gridCol w="5974370">
                  <a:extLst>
                    <a:ext uri="{9D8B030D-6E8A-4147-A177-3AD203B41FA5}">
                      <a16:colId xmlns:a16="http://schemas.microsoft.com/office/drawing/2014/main" val="20001"/>
                    </a:ext>
                  </a:extLst>
                </a:gridCol>
              </a:tblGrid>
              <a:tr h="590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1" i="0" u="none" strike="noStrike" cap="none" normalizeH="0" baseline="0" dirty="0">
                          <a:ln>
                            <a:noFill/>
                          </a:ln>
                          <a:solidFill>
                            <a:schemeClr val="tx1"/>
                          </a:solidFill>
                          <a:effectLst/>
                          <a:latin typeface="Comic Sans MS" pitchFamily="66" charset="0"/>
                          <a:ea typeface="MS PGothic" pitchFamily="34" charset="-128"/>
                        </a:rPr>
                        <a:t>Test IVA</a:t>
                      </a:r>
                      <a:r>
                        <a:rPr kumimoji="0" lang="en-US" sz="2800" b="1" i="0" u="none" strike="noStrike" cap="none" normalizeH="0" baseline="0" dirty="0">
                          <a:ln>
                            <a:noFill/>
                          </a:ln>
                          <a:solidFill>
                            <a:schemeClr val="tx1"/>
                          </a:solidFill>
                          <a:effectLst/>
                          <a:latin typeface="Comic Sans MS" pitchFamily="66" charset="0"/>
                          <a:ea typeface="MS PGothic" pitchFamily="34"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pitchFamily="66" charset="0"/>
                          <a:ea typeface="MS PGothic" pitchFamily="34" charset="-128"/>
                        </a:rPr>
                        <a:t>      </a:t>
                      </a:r>
                      <a:r>
                        <a:rPr kumimoji="0" lang="fr-FR" sz="2800" b="1" i="0" u="none" strike="noStrike" cap="none" normalizeH="0" baseline="0" dirty="0">
                          <a:ln>
                            <a:noFill/>
                          </a:ln>
                          <a:solidFill>
                            <a:schemeClr val="tx1"/>
                          </a:solidFill>
                          <a:effectLst/>
                          <a:latin typeface="Comic Sans MS" pitchFamily="66" charset="0"/>
                          <a:ea typeface="MS PGothic" pitchFamily="34" charset="-128"/>
                        </a:rPr>
                        <a:t>Résultats cliniques</a:t>
                      </a:r>
                      <a:r>
                        <a:rPr kumimoji="0" lang="en-US" sz="2800" b="1" i="0" u="none" strike="noStrike" cap="none" normalizeH="0" baseline="0" dirty="0">
                          <a:ln>
                            <a:noFill/>
                          </a:ln>
                          <a:solidFill>
                            <a:schemeClr val="tx1"/>
                          </a:solidFill>
                          <a:effectLst/>
                          <a:latin typeface="Comic Sans MS" pitchFamily="66" charset="0"/>
                          <a:ea typeface="MS PGothic" pitchFamily="34" charset="-128"/>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4392">
                <a:tc>
                  <a:txBody>
                    <a:bodyPr/>
                    <a:lstStyle/>
                    <a:p>
                      <a:pPr marL="171450" marR="0" lvl="1" indent="0" algn="l" defTabSz="914400" rtl="0" eaLnBrk="1" fontAlgn="base" latinLnBrk="0" hangingPunct="1">
                        <a:lnSpc>
                          <a:spcPct val="100000"/>
                        </a:lnSpc>
                        <a:spcBef>
                          <a:spcPct val="20000"/>
                        </a:spcBef>
                        <a:spcAft>
                          <a:spcPct val="0"/>
                        </a:spcAft>
                        <a:buClrTx/>
                        <a:buSzTx/>
                        <a:buFontTx/>
                        <a:buNone/>
                        <a:tabLst/>
                      </a:pPr>
                      <a:r>
                        <a:rPr kumimoji="0" lang="fr-FR" sz="2800" b="1" i="0" u="none" strike="noStrike" cap="none" normalizeH="0" baseline="0">
                          <a:ln>
                            <a:noFill/>
                          </a:ln>
                          <a:solidFill>
                            <a:schemeClr val="tx1"/>
                          </a:solidFill>
                          <a:effectLst/>
                          <a:latin typeface="Comic Sans MS" pitchFamily="66" charset="0"/>
                          <a:ea typeface="MS PGothic" pitchFamily="34" charset="-128"/>
                        </a:rPr>
                        <a:t>Test négatif</a:t>
                      </a:r>
                      <a:endParaRPr kumimoji="0" lang="en-US" sz="2800" b="1" i="0" u="none" strike="noStrike" cap="none" normalizeH="0" baseline="0">
                        <a:ln>
                          <a:noFill/>
                        </a:ln>
                        <a:solidFill>
                          <a:schemeClr val="tx1"/>
                        </a:solidFill>
                        <a:effectLst/>
                        <a:latin typeface="Comic Sans MS" pitchFamily="66"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tx1"/>
                          </a:solidFill>
                          <a:effectLst/>
                          <a:latin typeface="Comic Sans MS" pitchFamily="66" charset="0"/>
                          <a:ea typeface="MS PGothic" pitchFamily="34" charset="-128"/>
                        </a:rPr>
                        <a:t>Pas de lésions acidophiles ou légèrement acidophiles, polype, cervicite, inflammation, kystes de </a:t>
                      </a:r>
                      <a:r>
                        <a:rPr kumimoji="0" lang="fr-FR" sz="1800" b="1" i="0" u="none" strike="noStrike" cap="none" normalizeH="0" baseline="0" dirty="0" err="1">
                          <a:ln>
                            <a:noFill/>
                          </a:ln>
                          <a:solidFill>
                            <a:schemeClr val="tx1"/>
                          </a:solidFill>
                          <a:effectLst/>
                          <a:latin typeface="Comic Sans MS" pitchFamily="66" charset="0"/>
                          <a:ea typeface="MS PGothic" pitchFamily="34" charset="-128"/>
                        </a:rPr>
                        <a:t>Naboth</a:t>
                      </a:r>
                      <a:endParaRPr kumimoji="0" lang="en-US" sz="1800" b="1" i="0" u="none" strike="noStrike" cap="none" normalizeH="0" baseline="0" dirty="0">
                        <a:ln>
                          <a:noFill/>
                        </a:ln>
                        <a:solidFill>
                          <a:schemeClr val="tx1"/>
                        </a:solidFill>
                        <a:effectLst/>
                        <a:latin typeface="Comic Sans MS" pitchFamily="66"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85963">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fr-FR" sz="2800" b="1" i="0" u="none" strike="noStrike" cap="none" normalizeH="0" baseline="0" dirty="0">
                          <a:ln>
                            <a:noFill/>
                          </a:ln>
                          <a:solidFill>
                            <a:srgbClr val="FF0000"/>
                          </a:solidFill>
                          <a:effectLst/>
                          <a:latin typeface="Comic Sans MS" pitchFamily="66" charset="0"/>
                          <a:ea typeface="MS PGothic" pitchFamily="34" charset="-128"/>
                        </a:rPr>
                        <a:t>Test positif</a:t>
                      </a:r>
                      <a:r>
                        <a:rPr kumimoji="0" lang="en-US" sz="2800" b="0" i="0" u="none" strike="noStrike" cap="none" normalizeH="0" baseline="0" dirty="0">
                          <a:ln>
                            <a:noFill/>
                          </a:ln>
                          <a:solidFill>
                            <a:srgbClr val="FF0000"/>
                          </a:solidFill>
                          <a:effectLst/>
                          <a:latin typeface="Comic Sans MS" pitchFamily="66" charset="0"/>
                          <a:ea typeface="MS PGothic" pitchFamily="34"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tx1"/>
                          </a:solidFill>
                          <a:effectLst/>
                          <a:latin typeface="Comic Sans MS" pitchFamily="66" charset="0"/>
                          <a:ea typeface="MS PGothic" pitchFamily="34" charset="-128"/>
                        </a:rPr>
                        <a:t>Zones blanches (blanc opaque ou blanc d</a:t>
                      </a:r>
                      <a:r>
                        <a:rPr kumimoji="0" lang="ja-JP" altLang="fr-FR" sz="1800" b="1" i="0" u="none" strike="noStrike" cap="none" normalizeH="0" baseline="0" dirty="0">
                          <a:ln>
                            <a:noFill/>
                          </a:ln>
                          <a:solidFill>
                            <a:schemeClr val="tx1"/>
                          </a:solidFill>
                          <a:effectLst/>
                          <a:latin typeface="Arial" pitchFamily="34" charset="0"/>
                          <a:ea typeface="MS PGothic" pitchFamily="34" charset="-128"/>
                        </a:rPr>
                        <a:t>’</a:t>
                      </a:r>
                      <a:r>
                        <a:rPr kumimoji="0" lang="fr-FR" altLang="ja-JP" sz="1800" b="1" i="0" u="none" strike="noStrike" cap="none" normalizeH="0" baseline="0" dirty="0">
                          <a:ln>
                            <a:noFill/>
                          </a:ln>
                          <a:solidFill>
                            <a:schemeClr val="tx1"/>
                          </a:solidFill>
                          <a:effectLst/>
                          <a:latin typeface="Comic Sans MS" pitchFamily="66" charset="0"/>
                          <a:ea typeface="MS PGothic" pitchFamily="34" charset="-128"/>
                        </a:rPr>
                        <a:t>huître) précises, distinctes, bien définies, denses avec ou sans marges vers la zone de jonction </a:t>
                      </a:r>
                      <a:r>
                        <a:rPr kumimoji="0" lang="fr-FR" altLang="ja-JP" sz="1800" b="1" i="0" u="none" strike="noStrike" cap="none" normalizeH="0" baseline="0" dirty="0" err="1">
                          <a:ln>
                            <a:noFill/>
                          </a:ln>
                          <a:solidFill>
                            <a:schemeClr val="tx1"/>
                          </a:solidFill>
                          <a:effectLst/>
                          <a:latin typeface="Comic Sans MS" pitchFamily="66" charset="0"/>
                          <a:ea typeface="MS PGothic" pitchFamily="34" charset="-128"/>
                        </a:rPr>
                        <a:t>pavimento</a:t>
                      </a:r>
                      <a:r>
                        <a:rPr kumimoji="0" lang="fr-FR" altLang="ja-JP" sz="1800" b="1" i="0" u="none" strike="noStrike" cap="none" normalizeH="0" baseline="0" dirty="0">
                          <a:ln>
                            <a:noFill/>
                          </a:ln>
                          <a:solidFill>
                            <a:schemeClr val="tx1"/>
                          </a:solidFill>
                          <a:effectLst/>
                          <a:latin typeface="Comic Sans MS" pitchFamily="66" charset="0"/>
                          <a:ea typeface="MS PGothic" pitchFamily="34" charset="-128"/>
                        </a:rPr>
                        <a:t>-cylindrique, leucoplasie </a:t>
                      </a:r>
                      <a:endParaRPr kumimoji="0" lang="en-US" sz="1800" b="0" i="0" u="none" strike="noStrike" cap="none" normalizeH="0" baseline="0" dirty="0">
                        <a:ln>
                          <a:noFill/>
                        </a:ln>
                        <a:solidFill>
                          <a:schemeClr val="tx1"/>
                        </a:solidFill>
                        <a:effectLst/>
                        <a:latin typeface="Comic Sans MS" pitchFamily="66"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4900">
                <a:tc>
                  <a:txBody>
                    <a:bodyPr/>
                    <a:lstStyle/>
                    <a:p>
                      <a:pPr marL="171450" marR="0" lvl="1"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Comic Sans MS" pitchFamily="66" charset="0"/>
                          <a:ea typeface="MS PGothic" pitchFamily="34" charset="-128"/>
                        </a:rPr>
                        <a:t>Suspicion de cancer</a:t>
                      </a:r>
                      <a:endParaRPr kumimoji="0" lang="en-US" sz="2800" b="0" i="0" u="none" strike="noStrike" cap="none" normalizeH="0" baseline="0">
                        <a:ln>
                          <a:noFill/>
                        </a:ln>
                        <a:solidFill>
                          <a:schemeClr val="tx1"/>
                        </a:solidFill>
                        <a:effectLst/>
                        <a:latin typeface="Comic Sans MS" pitchFamily="66"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tx1"/>
                          </a:solidFill>
                          <a:effectLst/>
                          <a:latin typeface="Comic Sans MS" pitchFamily="66" charset="0"/>
                          <a:ea typeface="MS PGothic" pitchFamily="34" charset="-128"/>
                        </a:rPr>
                        <a:t>Lésions ulcérées visibles, excroissances, saignant ou suintant au toucher</a:t>
                      </a:r>
                      <a:endParaRPr kumimoji="0" lang="en-US" sz="1800" b="1" i="0" u="none" strike="noStrike" cap="none" normalizeH="0" baseline="0" dirty="0">
                        <a:ln>
                          <a:noFill/>
                        </a:ln>
                        <a:solidFill>
                          <a:schemeClr val="tx1"/>
                        </a:solidFill>
                        <a:effectLst/>
                        <a:latin typeface="Comic Sans MS" pitchFamily="66"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7" name="Rectangle 2">
            <a:extLst>
              <a:ext uri="{FF2B5EF4-FFF2-40B4-BE49-F238E27FC236}">
                <a16:creationId xmlns:a16="http://schemas.microsoft.com/office/drawing/2014/main" id="{62524C9E-D336-45C5-78C8-ACDCBB7F949B}"/>
              </a:ext>
            </a:extLst>
          </p:cNvPr>
          <p:cNvSpPr txBox="1">
            <a:spLocks noChangeArrowheads="1"/>
          </p:cNvSpPr>
          <p:nvPr/>
        </p:nvSpPr>
        <p:spPr>
          <a:xfrm>
            <a:off x="483564" y="809681"/>
            <a:ext cx="8382000" cy="566683"/>
          </a:xfrm>
          <a:prstGeom prst="rect">
            <a:avLst/>
          </a:prstGeom>
          <a:ln w="28575">
            <a:solidFill>
              <a:srgbClr val="F79646"/>
            </a:solidFill>
            <a:miter lim="800000"/>
            <a:headEnd/>
            <a:tailEnd/>
          </a:ln>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6600" b="1" dirty="0">
                <a:solidFill>
                  <a:schemeClr val="accent2"/>
                </a:solidFill>
                <a:latin typeface="Arial Black" panose="020B0604020202020204" pitchFamily="34" charset="0"/>
              </a:rPr>
              <a:t>Inspection visuelle après acide acétique</a:t>
            </a:r>
            <a:endParaRPr lang="en-US" altLang="fr-FR" sz="6600" b="1" dirty="0">
              <a:solidFill>
                <a:schemeClr val="accent2"/>
              </a:solidFill>
              <a:latin typeface="Arial Black" panose="020B0604020202020204" pitchFamily="34" charset="0"/>
            </a:endParaRPr>
          </a:p>
        </p:txBody>
      </p:sp>
      <p:sp>
        <p:nvSpPr>
          <p:cNvPr id="10" name="Espace réservé du numéro de diapositive 9">
            <a:extLst>
              <a:ext uri="{FF2B5EF4-FFF2-40B4-BE49-F238E27FC236}">
                <a16:creationId xmlns:a16="http://schemas.microsoft.com/office/drawing/2014/main" id="{87B27073-235C-1A5E-DF3F-291101E9BFBC}"/>
              </a:ext>
            </a:extLst>
          </p:cNvPr>
          <p:cNvSpPr>
            <a:spLocks noGrp="1"/>
          </p:cNvSpPr>
          <p:nvPr>
            <p:ph type="sldNum" sz="quarter" idx="12"/>
          </p:nvPr>
        </p:nvSpPr>
        <p:spPr/>
        <p:txBody>
          <a:bodyPr/>
          <a:lstStyle/>
          <a:p>
            <a:fld id="{EE6D8F7B-0F65-0641-B01D-DF5A2CB3B960}" type="slidenum">
              <a:rPr lang="fr-FR" smtClean="0"/>
              <a:t>16</a:t>
            </a:fld>
            <a:endParaRPr lang="fr-FR"/>
          </a:p>
        </p:txBody>
      </p:sp>
    </p:spTree>
    <p:extLst>
      <p:ext uri="{BB962C8B-B14F-4D97-AF65-F5344CB8AC3E}">
        <p14:creationId xmlns:p14="http://schemas.microsoft.com/office/powerpoint/2010/main" val="4190927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1">
            <a:extLst>
              <a:ext uri="{FF2B5EF4-FFF2-40B4-BE49-F238E27FC236}">
                <a16:creationId xmlns:a16="http://schemas.microsoft.com/office/drawing/2014/main" id="{55D3A77E-038A-9F1A-D14E-53BFB5E47EA6}"/>
              </a:ext>
            </a:extLst>
          </p:cNvPr>
          <p:cNvSpPr>
            <a:spLocks noGrp="1"/>
          </p:cNvSpPr>
          <p:nvPr>
            <p:ph type="sldNum" sz="quarter" idx="12"/>
          </p:nvPr>
        </p:nvSpPr>
        <p:spPr bwMode="auto">
          <a:xfrm>
            <a:off x="215265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902030302020204" pitchFamily="66" charset="0"/>
                <a:ea typeface="MS PGothic" panose="020B0600070205080204" pitchFamily="34" charset="-128"/>
              </a:defRPr>
            </a:lvl1pPr>
            <a:lvl2pPr marL="742950" indent="-285750">
              <a:defRPr>
                <a:solidFill>
                  <a:schemeClr val="tx1"/>
                </a:solidFill>
                <a:latin typeface="Comic Sans MS" panose="030F0902030302020204" pitchFamily="66" charset="0"/>
                <a:ea typeface="MS PGothic" panose="020B0600070205080204" pitchFamily="34" charset="-128"/>
              </a:defRPr>
            </a:lvl2pPr>
            <a:lvl3pPr marL="1143000" indent="-228600">
              <a:defRPr>
                <a:solidFill>
                  <a:schemeClr val="tx1"/>
                </a:solidFill>
                <a:latin typeface="Comic Sans MS" panose="030F0902030302020204" pitchFamily="66" charset="0"/>
                <a:ea typeface="MS PGothic" panose="020B0600070205080204" pitchFamily="34" charset="-128"/>
              </a:defRPr>
            </a:lvl3pPr>
            <a:lvl4pPr marL="1600200" indent="-228600">
              <a:defRPr>
                <a:solidFill>
                  <a:schemeClr val="tx1"/>
                </a:solidFill>
                <a:latin typeface="Comic Sans MS" panose="030F0902030302020204" pitchFamily="66" charset="0"/>
                <a:ea typeface="MS PGothic" panose="020B0600070205080204" pitchFamily="34" charset="-128"/>
              </a:defRPr>
            </a:lvl4pPr>
            <a:lvl5pPr marL="2057400" indent="-228600">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9pPr>
          </a:lstStyle>
          <a:p>
            <a:pPr algn="l"/>
            <a:fld id="{938A9239-927D-B645-BAC1-DE9D7FDB8B1C}" type="slidenum">
              <a:rPr lang="en-US" altLang="en-US">
                <a:solidFill>
                  <a:srgbClr val="3092D1"/>
                </a:solidFill>
                <a:latin typeface="Arial" panose="020B0604020202020204" pitchFamily="34" charset="0"/>
                <a:cs typeface="Arial" panose="020B0604020202020204" pitchFamily="34" charset="0"/>
              </a:rPr>
              <a:pPr algn="l"/>
              <a:t>17</a:t>
            </a:fld>
            <a:endParaRPr lang="en-US" altLang="en-US">
              <a:solidFill>
                <a:srgbClr val="3092D1"/>
              </a:solidFill>
              <a:latin typeface="Arial" panose="020B0604020202020204" pitchFamily="34" charset="0"/>
              <a:cs typeface="Arial" panose="020B0604020202020204" pitchFamily="34" charset="0"/>
            </a:endParaRPr>
          </a:p>
        </p:txBody>
      </p:sp>
      <p:pic>
        <p:nvPicPr>
          <p:cNvPr id="59394" name="Picture 2" descr="via05">
            <a:extLst>
              <a:ext uri="{FF2B5EF4-FFF2-40B4-BE49-F238E27FC236}">
                <a16:creationId xmlns:a16="http://schemas.microsoft.com/office/drawing/2014/main" id="{BE9CCFB8-1835-E493-1C95-717C5357D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00" t="17291" r="24353" b="23750"/>
          <a:stretch>
            <a:fillRect/>
          </a:stretch>
        </p:blipFill>
        <p:spPr bwMode="auto">
          <a:xfrm>
            <a:off x="1581150" y="239714"/>
            <a:ext cx="2986088"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a:extLst>
              <a:ext uri="{FF2B5EF4-FFF2-40B4-BE49-F238E27FC236}">
                <a16:creationId xmlns:a16="http://schemas.microsoft.com/office/drawing/2014/main" id="{4A2357C3-8484-8F75-44BD-9F1E767AC4CB}"/>
              </a:ext>
            </a:extLst>
          </p:cNvPr>
          <p:cNvSpPr txBox="1">
            <a:spLocks noChangeArrowheads="1"/>
          </p:cNvSpPr>
          <p:nvPr/>
        </p:nvSpPr>
        <p:spPr bwMode="auto">
          <a:xfrm>
            <a:off x="1524000" y="2987675"/>
            <a:ext cx="314483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902030302020204" pitchFamily="66" charset="0"/>
                <a:ea typeface="MS PGothic" panose="020B0600070205080204" pitchFamily="34" charset="-128"/>
              </a:defRPr>
            </a:lvl1pPr>
            <a:lvl2pPr marL="742950" indent="-285750">
              <a:defRPr>
                <a:solidFill>
                  <a:schemeClr val="tx1"/>
                </a:solidFill>
                <a:latin typeface="Comic Sans MS" panose="030F0902030302020204" pitchFamily="66" charset="0"/>
                <a:ea typeface="MS PGothic" panose="020B0600070205080204" pitchFamily="34" charset="-128"/>
              </a:defRPr>
            </a:lvl2pPr>
            <a:lvl3pPr marL="1143000" indent="-228600">
              <a:defRPr>
                <a:solidFill>
                  <a:schemeClr val="tx1"/>
                </a:solidFill>
                <a:latin typeface="Comic Sans MS" panose="030F0902030302020204" pitchFamily="66" charset="0"/>
                <a:ea typeface="MS PGothic" panose="020B0600070205080204" pitchFamily="34" charset="-128"/>
              </a:defRPr>
            </a:lvl3pPr>
            <a:lvl4pPr marL="1600200" indent="-228600">
              <a:defRPr>
                <a:solidFill>
                  <a:schemeClr val="tx1"/>
                </a:solidFill>
                <a:latin typeface="Comic Sans MS" panose="030F0902030302020204" pitchFamily="66" charset="0"/>
                <a:ea typeface="MS PGothic" panose="020B0600070205080204" pitchFamily="34" charset="-128"/>
              </a:defRPr>
            </a:lvl4pPr>
            <a:lvl5pPr marL="2057400" indent="-228600">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9pPr>
          </a:lstStyle>
          <a:p>
            <a:pPr eaLnBrk="1" hangingPunct="1">
              <a:spcBef>
                <a:spcPct val="50000"/>
              </a:spcBef>
            </a:pPr>
            <a:r>
              <a:rPr lang="fr-FR" altLang="en-US" sz="1400" b="1" i="1">
                <a:solidFill>
                  <a:srgbClr val="000099"/>
                </a:solidFill>
                <a:latin typeface="Arial" panose="020B0604020202020204" pitchFamily="34" charset="0"/>
                <a:cs typeface="Arial" panose="020B0604020202020204" pitchFamily="34" charset="0"/>
              </a:rPr>
              <a:t>IVA négative </a:t>
            </a:r>
            <a:r>
              <a:rPr lang="fr-FR" altLang="en-US" sz="1200" b="1">
                <a:solidFill>
                  <a:srgbClr val="000099"/>
                </a:solidFill>
                <a:latin typeface="Arial" panose="020B0604020202020204" pitchFamily="34" charset="0"/>
                <a:cs typeface="Arial" panose="020B0604020202020204" pitchFamily="34" charset="0"/>
              </a:rPr>
              <a:t>:</a:t>
            </a:r>
            <a:r>
              <a:rPr lang="fr-FR" altLang="en-US" sz="1200" b="1">
                <a:latin typeface="Arial" panose="020B0604020202020204" pitchFamily="34" charset="0"/>
                <a:cs typeface="Arial" panose="020B0604020202020204" pitchFamily="34" charset="0"/>
              </a:rPr>
              <a:t> Pas de zone acidophile définie. La JPC est soulignée par un liseré blanc après application d’acide acétique à 4%. </a:t>
            </a:r>
          </a:p>
        </p:txBody>
      </p:sp>
      <p:pic>
        <p:nvPicPr>
          <p:cNvPr id="59396" name="Picture 4" descr="slide01">
            <a:extLst>
              <a:ext uri="{FF2B5EF4-FFF2-40B4-BE49-F238E27FC236}">
                <a16:creationId xmlns:a16="http://schemas.microsoft.com/office/drawing/2014/main" id="{4983C0D7-EBCF-936B-8A75-E0F4B2F38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61" t="5598" r="22591" b="7623"/>
          <a:stretch>
            <a:fillRect/>
          </a:stretch>
        </p:blipFill>
        <p:spPr bwMode="auto">
          <a:xfrm>
            <a:off x="4643438" y="739776"/>
            <a:ext cx="2976562"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5">
            <a:extLst>
              <a:ext uri="{FF2B5EF4-FFF2-40B4-BE49-F238E27FC236}">
                <a16:creationId xmlns:a16="http://schemas.microsoft.com/office/drawing/2014/main" id="{9FA577F9-3204-34B2-B6A0-C5303F125822}"/>
              </a:ext>
            </a:extLst>
          </p:cNvPr>
          <p:cNvSpPr txBox="1">
            <a:spLocks noChangeArrowheads="1"/>
          </p:cNvSpPr>
          <p:nvPr/>
        </p:nvSpPr>
        <p:spPr bwMode="auto">
          <a:xfrm>
            <a:off x="4603751" y="3595688"/>
            <a:ext cx="302736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902030302020204" pitchFamily="66" charset="0"/>
                <a:ea typeface="MS PGothic" panose="020B0600070205080204" pitchFamily="34" charset="-128"/>
              </a:defRPr>
            </a:lvl1pPr>
            <a:lvl2pPr marL="742950" indent="-285750">
              <a:defRPr>
                <a:solidFill>
                  <a:schemeClr val="tx1"/>
                </a:solidFill>
                <a:latin typeface="Comic Sans MS" panose="030F0902030302020204" pitchFamily="66" charset="0"/>
                <a:ea typeface="MS PGothic" panose="020B0600070205080204" pitchFamily="34" charset="-128"/>
              </a:defRPr>
            </a:lvl2pPr>
            <a:lvl3pPr marL="1143000" indent="-228600">
              <a:defRPr>
                <a:solidFill>
                  <a:schemeClr val="tx1"/>
                </a:solidFill>
                <a:latin typeface="Comic Sans MS" panose="030F0902030302020204" pitchFamily="66" charset="0"/>
                <a:ea typeface="MS PGothic" panose="020B0600070205080204" pitchFamily="34" charset="-128"/>
              </a:defRPr>
            </a:lvl3pPr>
            <a:lvl4pPr marL="1600200" indent="-228600">
              <a:defRPr>
                <a:solidFill>
                  <a:schemeClr val="tx1"/>
                </a:solidFill>
                <a:latin typeface="Comic Sans MS" panose="030F0902030302020204" pitchFamily="66" charset="0"/>
                <a:ea typeface="MS PGothic" panose="020B0600070205080204" pitchFamily="34" charset="-128"/>
              </a:defRPr>
            </a:lvl4pPr>
            <a:lvl5pPr marL="2057400" indent="-228600">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mic Sans MS" panose="030F0902030302020204" pitchFamily="66" charset="0"/>
                <a:ea typeface="MS PGothic" panose="020B0600070205080204" pitchFamily="34" charset="-128"/>
              </a:defRPr>
            </a:lvl9pPr>
          </a:lstStyle>
          <a:p>
            <a:pPr eaLnBrk="1" hangingPunct="1">
              <a:spcBef>
                <a:spcPct val="50000"/>
              </a:spcBef>
            </a:pPr>
            <a:r>
              <a:rPr lang="fr-FR" altLang="en-US" sz="1400" b="1" i="1">
                <a:solidFill>
                  <a:srgbClr val="000099"/>
                </a:solidFill>
                <a:latin typeface="Arial" panose="020B0604020202020204" pitchFamily="34" charset="0"/>
                <a:cs typeface="Arial" panose="020B0604020202020204" pitchFamily="34" charset="0"/>
              </a:rPr>
              <a:t>IVA négative :</a:t>
            </a:r>
            <a:r>
              <a:rPr lang="fr-FR" altLang="en-US" sz="1000" b="1">
                <a:latin typeface="Times New Roman" panose="02020603050405020304" pitchFamily="18" charset="0"/>
                <a:cs typeface="Times New Roman" panose="02020603050405020304" pitchFamily="18" charset="0"/>
              </a:rPr>
              <a:t>  </a:t>
            </a:r>
            <a:r>
              <a:rPr lang="fr-FR" altLang="en-US" sz="1200" b="1">
                <a:latin typeface="Arial" panose="020B0604020202020204" pitchFamily="34" charset="0"/>
                <a:cs typeface="Arial" panose="020B0604020202020204" pitchFamily="34" charset="0"/>
              </a:rPr>
              <a:t>Les zones de </a:t>
            </a:r>
            <a:r>
              <a:rPr lang="fr-FR" altLang="en-US" sz="1200" b="1">
                <a:solidFill>
                  <a:srgbClr val="222222"/>
                </a:solidFill>
                <a:latin typeface="Arial" panose="020B0604020202020204" pitchFamily="34" charset="0"/>
                <a:cs typeface="Arial" panose="020B0604020202020204" pitchFamily="34" charset="0"/>
              </a:rPr>
              <a:t>blanchiment acidophile à l’aspect strié</a:t>
            </a:r>
            <a:r>
              <a:rPr lang="fr-FR" altLang="en-US" sz="1200" b="1">
                <a:latin typeface="Arial" panose="020B0604020202020204" pitchFamily="34" charset="0"/>
                <a:cs typeface="Arial" panose="020B0604020202020204" pitchFamily="34" charset="0"/>
              </a:rPr>
              <a:t> sont dues à une métaplasie pavimenteuse. Présence de lésions géographiques satellites éloignées de la JPC. </a:t>
            </a:r>
          </a:p>
        </p:txBody>
      </p:sp>
      <p:grpSp>
        <p:nvGrpSpPr>
          <p:cNvPr id="59398" name="Group 6">
            <a:extLst>
              <a:ext uri="{FF2B5EF4-FFF2-40B4-BE49-F238E27FC236}">
                <a16:creationId xmlns:a16="http://schemas.microsoft.com/office/drawing/2014/main" id="{1AC22F6E-8401-1EEA-45BC-38424CC08C0C}"/>
              </a:ext>
            </a:extLst>
          </p:cNvPr>
          <p:cNvGrpSpPr>
            <a:grpSpLocks/>
          </p:cNvGrpSpPr>
          <p:nvPr/>
        </p:nvGrpSpPr>
        <p:grpSpPr bwMode="auto">
          <a:xfrm>
            <a:off x="7734300" y="1957388"/>
            <a:ext cx="2876550" cy="2933700"/>
            <a:chOff x="1427" y="180"/>
            <a:chExt cx="2904" cy="2790"/>
          </a:xfrm>
        </p:grpSpPr>
        <p:pic>
          <p:nvPicPr>
            <p:cNvPr id="59400" name="Picture 7" descr="slide37">
              <a:extLst>
                <a:ext uri="{FF2B5EF4-FFF2-40B4-BE49-F238E27FC236}">
                  <a16:creationId xmlns:a16="http://schemas.microsoft.com/office/drawing/2014/main" id="{44433774-4F59-90AF-FFE3-D6F2F5E66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992" t="1541" r="28226" b="23126"/>
            <a:stretch>
              <a:fillRect/>
            </a:stretch>
          </p:blipFill>
          <p:spPr bwMode="auto">
            <a:xfrm>
              <a:off x="1427" y="180"/>
              <a:ext cx="2904" cy="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401" name="Group 8">
              <a:extLst>
                <a:ext uri="{FF2B5EF4-FFF2-40B4-BE49-F238E27FC236}">
                  <a16:creationId xmlns:a16="http://schemas.microsoft.com/office/drawing/2014/main" id="{E7D9C75F-34B5-EA62-5CF7-FEAFFED4CF9C}"/>
                </a:ext>
              </a:extLst>
            </p:cNvPr>
            <p:cNvGrpSpPr>
              <a:grpSpLocks/>
            </p:cNvGrpSpPr>
            <p:nvPr/>
          </p:nvGrpSpPr>
          <p:grpSpPr bwMode="auto">
            <a:xfrm>
              <a:off x="1588" y="908"/>
              <a:ext cx="1080" cy="1639"/>
              <a:chOff x="1588" y="908"/>
              <a:chExt cx="1080" cy="1639"/>
            </a:xfrm>
          </p:grpSpPr>
          <p:sp>
            <p:nvSpPr>
              <p:cNvPr id="59402" name="Line 9">
                <a:extLst>
                  <a:ext uri="{FF2B5EF4-FFF2-40B4-BE49-F238E27FC236}">
                    <a16:creationId xmlns:a16="http://schemas.microsoft.com/office/drawing/2014/main" id="{95398DEB-7310-13CE-1C14-148453305B4B}"/>
                  </a:ext>
                </a:extLst>
              </p:cNvPr>
              <p:cNvSpPr>
                <a:spLocks noChangeShapeType="1"/>
              </p:cNvSpPr>
              <p:nvPr/>
            </p:nvSpPr>
            <p:spPr bwMode="auto">
              <a:xfrm flipV="1">
                <a:off x="1588" y="908"/>
                <a:ext cx="395" cy="32"/>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03" name="Line 10">
                <a:extLst>
                  <a:ext uri="{FF2B5EF4-FFF2-40B4-BE49-F238E27FC236}">
                    <a16:creationId xmlns:a16="http://schemas.microsoft.com/office/drawing/2014/main" id="{B9F9B5A6-0C89-3A94-F38E-ADF073C8609B}"/>
                  </a:ext>
                </a:extLst>
              </p:cNvPr>
              <p:cNvSpPr>
                <a:spLocks noChangeShapeType="1"/>
              </p:cNvSpPr>
              <p:nvPr/>
            </p:nvSpPr>
            <p:spPr bwMode="auto">
              <a:xfrm flipV="1">
                <a:off x="2347" y="2452"/>
                <a:ext cx="198" cy="95"/>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04" name="Line 11">
                <a:extLst>
                  <a:ext uri="{FF2B5EF4-FFF2-40B4-BE49-F238E27FC236}">
                    <a16:creationId xmlns:a16="http://schemas.microsoft.com/office/drawing/2014/main" id="{73FB57C1-D12B-880E-1634-8CCFBA1CEECA}"/>
                  </a:ext>
                </a:extLst>
              </p:cNvPr>
              <p:cNvSpPr>
                <a:spLocks noChangeShapeType="1"/>
              </p:cNvSpPr>
              <p:nvPr/>
            </p:nvSpPr>
            <p:spPr bwMode="auto">
              <a:xfrm flipV="1">
                <a:off x="2353" y="2208"/>
                <a:ext cx="315" cy="119"/>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sp>
        <p:nvSpPr>
          <p:cNvPr id="59399" name="Text Box 12">
            <a:extLst>
              <a:ext uri="{FF2B5EF4-FFF2-40B4-BE49-F238E27FC236}">
                <a16:creationId xmlns:a16="http://schemas.microsoft.com/office/drawing/2014/main" id="{054EF063-3C16-F822-C9AD-5996A96FBB8F}"/>
              </a:ext>
            </a:extLst>
          </p:cNvPr>
          <p:cNvSpPr txBox="1">
            <a:spLocks noChangeArrowheads="1"/>
          </p:cNvSpPr>
          <p:nvPr/>
        </p:nvSpPr>
        <p:spPr bwMode="auto">
          <a:xfrm>
            <a:off x="7678738" y="4932363"/>
            <a:ext cx="2989262"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0100" algn="l"/>
              </a:tabLst>
              <a:defRPr>
                <a:solidFill>
                  <a:schemeClr val="tx1"/>
                </a:solidFill>
                <a:latin typeface="Comic Sans MS" panose="030F0902030302020204" pitchFamily="66" charset="0"/>
                <a:ea typeface="MS PGothic" panose="020B0600070205080204" pitchFamily="34" charset="-128"/>
              </a:defRPr>
            </a:lvl1pPr>
            <a:lvl2pPr marL="742950" indent="-285750">
              <a:tabLst>
                <a:tab pos="800100" algn="l"/>
              </a:tabLst>
              <a:defRPr>
                <a:solidFill>
                  <a:schemeClr val="tx1"/>
                </a:solidFill>
                <a:latin typeface="Comic Sans MS" panose="030F0902030302020204" pitchFamily="66" charset="0"/>
                <a:ea typeface="MS PGothic" panose="020B0600070205080204" pitchFamily="34" charset="-128"/>
              </a:defRPr>
            </a:lvl2pPr>
            <a:lvl3pPr marL="1143000" indent="-228600">
              <a:tabLst>
                <a:tab pos="800100" algn="l"/>
              </a:tabLst>
              <a:defRPr>
                <a:solidFill>
                  <a:schemeClr val="tx1"/>
                </a:solidFill>
                <a:latin typeface="Comic Sans MS" panose="030F0902030302020204" pitchFamily="66" charset="0"/>
                <a:ea typeface="MS PGothic" panose="020B0600070205080204" pitchFamily="34" charset="-128"/>
              </a:defRPr>
            </a:lvl3pPr>
            <a:lvl4pPr marL="1600200" indent="-228600">
              <a:tabLst>
                <a:tab pos="800100" algn="l"/>
              </a:tabLst>
              <a:defRPr>
                <a:solidFill>
                  <a:schemeClr val="tx1"/>
                </a:solidFill>
                <a:latin typeface="Comic Sans MS" panose="030F0902030302020204" pitchFamily="66" charset="0"/>
                <a:ea typeface="MS PGothic" panose="020B0600070205080204" pitchFamily="34" charset="-128"/>
              </a:defRPr>
            </a:lvl4pPr>
            <a:lvl5pPr marL="2057400" indent="-228600">
              <a:tabLst>
                <a:tab pos="800100" algn="l"/>
              </a:tabLst>
              <a:defRPr>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tabLst>
                <a:tab pos="800100" algn="l"/>
              </a:tabLst>
              <a:defRPr>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tabLst>
                <a:tab pos="800100" algn="l"/>
              </a:tabLst>
              <a:defRPr>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tabLst>
                <a:tab pos="800100" algn="l"/>
              </a:tabLst>
              <a:defRPr>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tabLst>
                <a:tab pos="800100" algn="l"/>
              </a:tabLst>
              <a:defRPr>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fr-FR" altLang="en-US" sz="1400" b="1" i="1">
                <a:solidFill>
                  <a:srgbClr val="000099"/>
                </a:solidFill>
                <a:latin typeface="Arial" panose="020B0604020202020204" pitchFamily="34" charset="0"/>
                <a:cs typeface="Arial" panose="020B0604020202020204" pitchFamily="34" charset="0"/>
              </a:rPr>
              <a:t>IVA négative :</a:t>
            </a:r>
            <a:r>
              <a:rPr lang="fr-FR" altLang="en-US" sz="1000" b="1">
                <a:latin typeface="Times New Roman" panose="02020603050405020304" pitchFamily="18" charset="0"/>
                <a:cs typeface="Times New Roman" panose="02020603050405020304" pitchFamily="18" charset="0"/>
              </a:rPr>
              <a:t> </a:t>
            </a:r>
            <a:r>
              <a:rPr lang="fr-FR" altLang="en-US" sz="1200" b="1">
                <a:solidFill>
                  <a:srgbClr val="222222"/>
                </a:solidFill>
                <a:latin typeface="Arial" panose="020B0604020202020204" pitchFamily="34" charset="0"/>
                <a:cs typeface="Arial" panose="020B0604020202020204" pitchFamily="34" charset="0"/>
              </a:rPr>
              <a:t>Kystes de Naboth prenant l’aspect de « boutons » blanchâtres après l’application d’acide acétique.</a:t>
            </a:r>
            <a:br>
              <a:rPr lang="fr-FR" altLang="en-US" sz="1200" b="1">
                <a:solidFill>
                  <a:srgbClr val="222222"/>
                </a:solidFill>
                <a:latin typeface="Arial" panose="020B0604020202020204" pitchFamily="34" charset="0"/>
                <a:cs typeface="Arial" panose="020B0604020202020204" pitchFamily="34" charset="0"/>
              </a:rPr>
            </a:br>
            <a:endParaRPr lang="fr-FR" altLang="en-US" sz="1200" b="1">
              <a:solidFill>
                <a:srgbClr val="222222"/>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CD8274A-2DE4-2850-8939-942E9A824A20}"/>
              </a:ext>
            </a:extLst>
          </p:cNvPr>
          <p:cNvSpPr txBox="1">
            <a:spLocks noGrp="1"/>
          </p:cNvSpPr>
          <p:nvPr>
            <p:ph type="title"/>
          </p:nvPr>
        </p:nvSpPr>
        <p:spPr>
          <a:xfrm>
            <a:off x="0" y="0"/>
            <a:ext cx="12099403"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graphicFrame>
        <p:nvGraphicFramePr>
          <p:cNvPr id="6" name="Group 21">
            <a:extLst>
              <a:ext uri="{FF2B5EF4-FFF2-40B4-BE49-F238E27FC236}">
                <a16:creationId xmlns:a16="http://schemas.microsoft.com/office/drawing/2014/main" id="{B3A78968-5B4D-F4A4-8C47-C00ECAD372DC}"/>
              </a:ext>
            </a:extLst>
          </p:cNvPr>
          <p:cNvGraphicFramePr>
            <a:graphicFrameLocks/>
          </p:cNvGraphicFramePr>
          <p:nvPr/>
        </p:nvGraphicFramePr>
        <p:xfrm>
          <a:off x="335666" y="1484314"/>
          <a:ext cx="10868628" cy="5055805"/>
        </p:xfrm>
        <a:graphic>
          <a:graphicData uri="http://schemas.openxmlformats.org/drawingml/2006/table">
            <a:tbl>
              <a:tblPr/>
              <a:tblGrid>
                <a:gridCol w="4894258">
                  <a:extLst>
                    <a:ext uri="{9D8B030D-6E8A-4147-A177-3AD203B41FA5}">
                      <a16:colId xmlns:a16="http://schemas.microsoft.com/office/drawing/2014/main" val="20000"/>
                    </a:ext>
                  </a:extLst>
                </a:gridCol>
                <a:gridCol w="5974370">
                  <a:extLst>
                    <a:ext uri="{9D8B030D-6E8A-4147-A177-3AD203B41FA5}">
                      <a16:colId xmlns:a16="http://schemas.microsoft.com/office/drawing/2014/main" val="20001"/>
                    </a:ext>
                  </a:extLst>
                </a:gridCol>
              </a:tblGrid>
              <a:tr h="590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1" i="0" u="none" strike="noStrike" cap="none" normalizeH="0" baseline="0" dirty="0">
                          <a:ln>
                            <a:noFill/>
                          </a:ln>
                          <a:solidFill>
                            <a:schemeClr val="tx1"/>
                          </a:solidFill>
                          <a:effectLst/>
                          <a:latin typeface="Comic Sans MS" pitchFamily="66" charset="0"/>
                          <a:ea typeface="MS PGothic" pitchFamily="34" charset="-128"/>
                        </a:rPr>
                        <a:t>Test IVA</a:t>
                      </a:r>
                      <a:r>
                        <a:rPr kumimoji="0" lang="en-US" sz="2800" b="1" i="0" u="none" strike="noStrike" cap="none" normalizeH="0" baseline="0" dirty="0">
                          <a:ln>
                            <a:noFill/>
                          </a:ln>
                          <a:solidFill>
                            <a:schemeClr val="tx1"/>
                          </a:solidFill>
                          <a:effectLst/>
                          <a:latin typeface="Comic Sans MS" pitchFamily="66" charset="0"/>
                          <a:ea typeface="MS PGothic" pitchFamily="34"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pitchFamily="66" charset="0"/>
                          <a:ea typeface="MS PGothic" pitchFamily="34" charset="-128"/>
                        </a:rPr>
                        <a:t>      </a:t>
                      </a:r>
                      <a:r>
                        <a:rPr kumimoji="0" lang="fr-FR" sz="2800" b="1" i="0" u="none" strike="noStrike" cap="none" normalizeH="0" baseline="0" dirty="0">
                          <a:ln>
                            <a:noFill/>
                          </a:ln>
                          <a:solidFill>
                            <a:schemeClr val="tx1"/>
                          </a:solidFill>
                          <a:effectLst/>
                          <a:latin typeface="Comic Sans MS" pitchFamily="66" charset="0"/>
                          <a:ea typeface="MS PGothic" pitchFamily="34" charset="-128"/>
                        </a:rPr>
                        <a:t>Résultats cliniques</a:t>
                      </a:r>
                      <a:r>
                        <a:rPr kumimoji="0" lang="en-US" sz="2800" b="1" i="0" u="none" strike="noStrike" cap="none" normalizeH="0" baseline="0" dirty="0">
                          <a:ln>
                            <a:noFill/>
                          </a:ln>
                          <a:solidFill>
                            <a:schemeClr val="tx1"/>
                          </a:solidFill>
                          <a:effectLst/>
                          <a:latin typeface="Comic Sans MS" pitchFamily="66" charset="0"/>
                          <a:ea typeface="MS PGothic" pitchFamily="34" charset="-128"/>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4392">
                <a:tc>
                  <a:txBody>
                    <a:bodyPr/>
                    <a:lstStyle/>
                    <a:p>
                      <a:pPr marL="171450" marR="0" lvl="1" indent="0" algn="l" defTabSz="914400" rtl="0" eaLnBrk="1" fontAlgn="base" latinLnBrk="0" hangingPunct="1">
                        <a:lnSpc>
                          <a:spcPct val="100000"/>
                        </a:lnSpc>
                        <a:spcBef>
                          <a:spcPct val="20000"/>
                        </a:spcBef>
                        <a:spcAft>
                          <a:spcPct val="0"/>
                        </a:spcAft>
                        <a:buClrTx/>
                        <a:buSzTx/>
                        <a:buFontTx/>
                        <a:buNone/>
                        <a:tabLst/>
                      </a:pPr>
                      <a:r>
                        <a:rPr kumimoji="0" lang="fr-FR" sz="2800" b="1" i="0" u="none" strike="noStrike" cap="none" normalizeH="0" baseline="0">
                          <a:ln>
                            <a:noFill/>
                          </a:ln>
                          <a:solidFill>
                            <a:schemeClr val="tx1"/>
                          </a:solidFill>
                          <a:effectLst/>
                          <a:latin typeface="Comic Sans MS" pitchFamily="66" charset="0"/>
                          <a:ea typeface="MS PGothic" pitchFamily="34" charset="-128"/>
                        </a:rPr>
                        <a:t>Test négatif</a:t>
                      </a:r>
                      <a:endParaRPr kumimoji="0" lang="en-US" sz="2800" b="1" i="0" u="none" strike="noStrike" cap="none" normalizeH="0" baseline="0">
                        <a:ln>
                          <a:noFill/>
                        </a:ln>
                        <a:solidFill>
                          <a:schemeClr val="tx1"/>
                        </a:solidFill>
                        <a:effectLst/>
                        <a:latin typeface="Comic Sans MS" pitchFamily="66"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tx1"/>
                          </a:solidFill>
                          <a:effectLst/>
                          <a:latin typeface="Comic Sans MS" pitchFamily="66" charset="0"/>
                          <a:ea typeface="MS PGothic" pitchFamily="34" charset="-128"/>
                        </a:rPr>
                        <a:t>Pas de lésions acidophiles ou légèrement acidophiles, polype, cervicite, inflammation, kystes de </a:t>
                      </a:r>
                      <a:r>
                        <a:rPr kumimoji="0" lang="fr-FR" sz="1800" b="1" i="0" u="none" strike="noStrike" cap="none" normalizeH="0" baseline="0" dirty="0" err="1">
                          <a:ln>
                            <a:noFill/>
                          </a:ln>
                          <a:solidFill>
                            <a:schemeClr val="tx1"/>
                          </a:solidFill>
                          <a:effectLst/>
                          <a:latin typeface="Comic Sans MS" pitchFamily="66" charset="0"/>
                          <a:ea typeface="MS PGothic" pitchFamily="34" charset="-128"/>
                        </a:rPr>
                        <a:t>Naboth</a:t>
                      </a:r>
                      <a:endParaRPr kumimoji="0" lang="en-US" sz="1800" b="1" i="0" u="none" strike="noStrike" cap="none" normalizeH="0" baseline="0" dirty="0">
                        <a:ln>
                          <a:noFill/>
                        </a:ln>
                        <a:solidFill>
                          <a:schemeClr val="tx1"/>
                        </a:solidFill>
                        <a:effectLst/>
                        <a:latin typeface="Comic Sans MS" pitchFamily="66"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85963">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fr-FR" sz="2800" b="1" i="0" u="none" strike="noStrike" cap="none" normalizeH="0" baseline="0" dirty="0">
                          <a:ln>
                            <a:noFill/>
                          </a:ln>
                          <a:solidFill>
                            <a:srgbClr val="FF0000"/>
                          </a:solidFill>
                          <a:effectLst/>
                          <a:latin typeface="Comic Sans MS" pitchFamily="66" charset="0"/>
                          <a:ea typeface="MS PGothic" pitchFamily="34" charset="-128"/>
                        </a:rPr>
                        <a:t>Test positif</a:t>
                      </a:r>
                      <a:r>
                        <a:rPr kumimoji="0" lang="en-US" sz="2800" b="0" i="0" u="none" strike="noStrike" cap="none" normalizeH="0" baseline="0" dirty="0">
                          <a:ln>
                            <a:noFill/>
                          </a:ln>
                          <a:solidFill>
                            <a:srgbClr val="FF0000"/>
                          </a:solidFill>
                          <a:effectLst/>
                          <a:latin typeface="Comic Sans MS" pitchFamily="66" charset="0"/>
                          <a:ea typeface="MS PGothic" pitchFamily="34"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tx1"/>
                          </a:solidFill>
                          <a:effectLst/>
                          <a:latin typeface="Comic Sans MS" pitchFamily="66" charset="0"/>
                          <a:ea typeface="MS PGothic" pitchFamily="34" charset="-128"/>
                        </a:rPr>
                        <a:t>Zones blanches (blanc opaque ou blanc d</a:t>
                      </a:r>
                      <a:r>
                        <a:rPr kumimoji="0" lang="ja-JP" altLang="fr-FR" sz="1800" b="1" i="0" u="none" strike="noStrike" cap="none" normalizeH="0" baseline="0" dirty="0">
                          <a:ln>
                            <a:noFill/>
                          </a:ln>
                          <a:solidFill>
                            <a:schemeClr val="tx1"/>
                          </a:solidFill>
                          <a:effectLst/>
                          <a:latin typeface="Arial" pitchFamily="34" charset="0"/>
                          <a:ea typeface="MS PGothic" pitchFamily="34" charset="-128"/>
                        </a:rPr>
                        <a:t>’</a:t>
                      </a:r>
                      <a:r>
                        <a:rPr kumimoji="0" lang="fr-FR" altLang="ja-JP" sz="1800" b="1" i="0" u="none" strike="noStrike" cap="none" normalizeH="0" baseline="0" dirty="0">
                          <a:ln>
                            <a:noFill/>
                          </a:ln>
                          <a:solidFill>
                            <a:schemeClr val="tx1"/>
                          </a:solidFill>
                          <a:effectLst/>
                          <a:latin typeface="Comic Sans MS" pitchFamily="66" charset="0"/>
                          <a:ea typeface="MS PGothic" pitchFamily="34" charset="-128"/>
                        </a:rPr>
                        <a:t>huître) précises, distinctes, bien définies, denses avec ou sans marges vers la zone de jonction </a:t>
                      </a:r>
                      <a:r>
                        <a:rPr kumimoji="0" lang="fr-FR" altLang="ja-JP" sz="1800" b="1" i="0" u="none" strike="noStrike" cap="none" normalizeH="0" baseline="0" dirty="0" err="1">
                          <a:ln>
                            <a:noFill/>
                          </a:ln>
                          <a:solidFill>
                            <a:schemeClr val="tx1"/>
                          </a:solidFill>
                          <a:effectLst/>
                          <a:latin typeface="Comic Sans MS" pitchFamily="66" charset="0"/>
                          <a:ea typeface="MS PGothic" pitchFamily="34" charset="-128"/>
                        </a:rPr>
                        <a:t>pavimento</a:t>
                      </a:r>
                      <a:r>
                        <a:rPr kumimoji="0" lang="fr-FR" altLang="ja-JP" sz="1800" b="1" i="0" u="none" strike="noStrike" cap="none" normalizeH="0" baseline="0" dirty="0">
                          <a:ln>
                            <a:noFill/>
                          </a:ln>
                          <a:solidFill>
                            <a:schemeClr val="tx1"/>
                          </a:solidFill>
                          <a:effectLst/>
                          <a:latin typeface="Comic Sans MS" pitchFamily="66" charset="0"/>
                          <a:ea typeface="MS PGothic" pitchFamily="34" charset="-128"/>
                        </a:rPr>
                        <a:t>-cylindrique, leucoplasie </a:t>
                      </a:r>
                      <a:endParaRPr kumimoji="0" lang="en-US" sz="1800" b="0" i="0" u="none" strike="noStrike" cap="none" normalizeH="0" baseline="0" dirty="0">
                        <a:ln>
                          <a:noFill/>
                        </a:ln>
                        <a:solidFill>
                          <a:schemeClr val="tx1"/>
                        </a:solidFill>
                        <a:effectLst/>
                        <a:latin typeface="Comic Sans MS" pitchFamily="66"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4900">
                <a:tc>
                  <a:txBody>
                    <a:bodyPr/>
                    <a:lstStyle/>
                    <a:p>
                      <a:pPr marL="171450" marR="0" lvl="1" indent="0" algn="l"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Comic Sans MS" pitchFamily="66" charset="0"/>
                          <a:ea typeface="MS PGothic" pitchFamily="34" charset="-128"/>
                        </a:rPr>
                        <a:t>Suspicion de cancer</a:t>
                      </a:r>
                      <a:endParaRPr kumimoji="0" lang="en-US" sz="2800" b="0" i="0" u="none" strike="noStrike" cap="none" normalizeH="0" baseline="0">
                        <a:ln>
                          <a:noFill/>
                        </a:ln>
                        <a:solidFill>
                          <a:schemeClr val="tx1"/>
                        </a:solidFill>
                        <a:effectLst/>
                        <a:latin typeface="Comic Sans MS" pitchFamily="66" charset="0"/>
                        <a:ea typeface="MS PGothic"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1" indent="0" algn="l"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dirty="0">
                          <a:ln>
                            <a:noFill/>
                          </a:ln>
                          <a:solidFill>
                            <a:schemeClr val="tx1"/>
                          </a:solidFill>
                          <a:effectLst/>
                          <a:latin typeface="Comic Sans MS" pitchFamily="66" charset="0"/>
                          <a:ea typeface="MS PGothic" pitchFamily="34" charset="-128"/>
                        </a:rPr>
                        <a:t>Lésions ulcérées visibles, excroissances, saignant ou suintant au toucher</a:t>
                      </a:r>
                      <a:endParaRPr kumimoji="0" lang="en-US" sz="1800" b="1" i="0" u="none" strike="noStrike" cap="none" normalizeH="0" baseline="0" dirty="0">
                        <a:ln>
                          <a:noFill/>
                        </a:ln>
                        <a:solidFill>
                          <a:schemeClr val="tx1"/>
                        </a:solidFill>
                        <a:effectLst/>
                        <a:latin typeface="Comic Sans MS" pitchFamily="66"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7" name="Rectangle 2">
            <a:extLst>
              <a:ext uri="{FF2B5EF4-FFF2-40B4-BE49-F238E27FC236}">
                <a16:creationId xmlns:a16="http://schemas.microsoft.com/office/drawing/2014/main" id="{62524C9E-D336-45C5-78C8-ACDCBB7F949B}"/>
              </a:ext>
            </a:extLst>
          </p:cNvPr>
          <p:cNvSpPr txBox="1">
            <a:spLocks noChangeArrowheads="1"/>
          </p:cNvSpPr>
          <p:nvPr/>
        </p:nvSpPr>
        <p:spPr>
          <a:xfrm>
            <a:off x="483564" y="809681"/>
            <a:ext cx="8382000" cy="566683"/>
          </a:xfrm>
          <a:prstGeom prst="rect">
            <a:avLst/>
          </a:prstGeom>
          <a:ln w="28575">
            <a:solidFill>
              <a:srgbClr val="F79646"/>
            </a:solidFill>
            <a:miter lim="800000"/>
            <a:headEnd/>
            <a:tailEnd/>
          </a:ln>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6600" b="1" dirty="0">
                <a:solidFill>
                  <a:schemeClr val="accent2"/>
                </a:solidFill>
                <a:latin typeface="Arial Black" panose="020B0604020202020204" pitchFamily="34" charset="0"/>
              </a:rPr>
              <a:t>Inspection visuelle après acide acétique</a:t>
            </a:r>
            <a:endParaRPr lang="en-US" altLang="fr-FR" sz="6600" b="1" dirty="0">
              <a:solidFill>
                <a:schemeClr val="accent2"/>
              </a:solidFill>
              <a:latin typeface="Arial Black" panose="020B0604020202020204" pitchFamily="34" charset="0"/>
            </a:endParaRPr>
          </a:p>
        </p:txBody>
      </p:sp>
      <p:sp>
        <p:nvSpPr>
          <p:cNvPr id="5" name="Espace réservé du numéro de diapositive 4">
            <a:extLst>
              <a:ext uri="{FF2B5EF4-FFF2-40B4-BE49-F238E27FC236}">
                <a16:creationId xmlns:a16="http://schemas.microsoft.com/office/drawing/2014/main" id="{F3F31A02-2045-D270-3B3A-7C08BFCA2EC3}"/>
              </a:ext>
            </a:extLst>
          </p:cNvPr>
          <p:cNvSpPr>
            <a:spLocks noGrp="1"/>
          </p:cNvSpPr>
          <p:nvPr>
            <p:ph type="sldNum" sz="quarter" idx="12"/>
          </p:nvPr>
        </p:nvSpPr>
        <p:spPr/>
        <p:txBody>
          <a:bodyPr/>
          <a:lstStyle/>
          <a:p>
            <a:fld id="{EE6D8F7B-0F65-0641-B01D-DF5A2CB3B960}" type="slidenum">
              <a:rPr lang="fr-FR" smtClean="0"/>
              <a:t>18</a:t>
            </a:fld>
            <a:endParaRPr lang="fr-FR"/>
          </a:p>
        </p:txBody>
      </p:sp>
    </p:spTree>
    <p:extLst>
      <p:ext uri="{BB962C8B-B14F-4D97-AF65-F5344CB8AC3E}">
        <p14:creationId xmlns:p14="http://schemas.microsoft.com/office/powerpoint/2010/main" val="3815573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984FC2-A27F-5A73-902E-D08E87222D1A}"/>
              </a:ext>
            </a:extLst>
          </p:cNvPr>
          <p:cNvPicPr>
            <a:picLocks noChangeAspect="1"/>
          </p:cNvPicPr>
          <p:nvPr/>
        </p:nvPicPr>
        <p:blipFill>
          <a:blip r:embed="rId2"/>
          <a:stretch>
            <a:fillRect/>
          </a:stretch>
        </p:blipFill>
        <p:spPr>
          <a:xfrm>
            <a:off x="3629927" y="65690"/>
            <a:ext cx="5787342" cy="6792310"/>
          </a:xfrm>
          <a:prstGeom prst="rect">
            <a:avLst/>
          </a:prstGeom>
        </p:spPr>
      </p:pic>
      <p:sp>
        <p:nvSpPr>
          <p:cNvPr id="6" name="Espace réservé du numéro de diapositive 5">
            <a:extLst>
              <a:ext uri="{FF2B5EF4-FFF2-40B4-BE49-F238E27FC236}">
                <a16:creationId xmlns:a16="http://schemas.microsoft.com/office/drawing/2014/main" id="{E6298062-E93B-9FE5-D240-658120538A0D}"/>
              </a:ext>
            </a:extLst>
          </p:cNvPr>
          <p:cNvSpPr>
            <a:spLocks noGrp="1"/>
          </p:cNvSpPr>
          <p:nvPr>
            <p:ph type="sldNum" sz="quarter" idx="12"/>
          </p:nvPr>
        </p:nvSpPr>
        <p:spPr/>
        <p:txBody>
          <a:bodyPr/>
          <a:lstStyle/>
          <a:p>
            <a:fld id="{EE6D8F7B-0F65-0641-B01D-DF5A2CB3B960}" type="slidenum">
              <a:rPr lang="fr-FR" smtClean="0"/>
              <a:t>1</a:t>
            </a:fld>
            <a:endParaRPr lang="fr-FR"/>
          </a:p>
        </p:txBody>
      </p:sp>
    </p:spTree>
    <p:extLst>
      <p:ext uri="{BB962C8B-B14F-4D97-AF65-F5344CB8AC3E}">
        <p14:creationId xmlns:p14="http://schemas.microsoft.com/office/powerpoint/2010/main" val="1485670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06DD7C1B-E3F2-4410-9E09-4B87695C52A5}"/>
              </a:ext>
            </a:extLst>
          </p:cNvPr>
          <p:cNvGraphicFramePr>
            <a:graphicFrameLocks noGrp="1"/>
          </p:cNvGraphicFramePr>
          <p:nvPr>
            <p:ph idx="1"/>
            <p:extLst>
              <p:ext uri="{D42A27DB-BD31-4B8C-83A1-F6EECF244321}">
                <p14:modId xmlns:p14="http://schemas.microsoft.com/office/powerpoint/2010/main" val="3308361949"/>
              </p:ext>
            </p:extLst>
          </p:nvPr>
        </p:nvGraphicFramePr>
        <p:xfrm>
          <a:off x="381965" y="1898920"/>
          <a:ext cx="10879238" cy="4754880"/>
        </p:xfrm>
        <a:graphic>
          <a:graphicData uri="http://schemas.openxmlformats.org/drawingml/2006/table">
            <a:tbl>
              <a:tblPr firstRow="1" bandRow="1">
                <a:tableStyleId>{5C22544A-7EE6-4342-B048-85BDC9FD1C3A}</a:tableStyleId>
              </a:tblPr>
              <a:tblGrid>
                <a:gridCol w="5439619">
                  <a:extLst>
                    <a:ext uri="{9D8B030D-6E8A-4147-A177-3AD203B41FA5}">
                      <a16:colId xmlns:a16="http://schemas.microsoft.com/office/drawing/2014/main" val="3193497483"/>
                    </a:ext>
                  </a:extLst>
                </a:gridCol>
                <a:gridCol w="5439619">
                  <a:extLst>
                    <a:ext uri="{9D8B030D-6E8A-4147-A177-3AD203B41FA5}">
                      <a16:colId xmlns:a16="http://schemas.microsoft.com/office/drawing/2014/main" val="2060283962"/>
                    </a:ext>
                  </a:extLst>
                </a:gridCol>
              </a:tblGrid>
              <a:tr h="370840">
                <a:tc>
                  <a:txBody>
                    <a:bodyPr/>
                    <a:lstStyle/>
                    <a:p>
                      <a:r>
                        <a:rPr lang="fr-FR" sz="2400" dirty="0"/>
                        <a:t>Catégorie IVL</a:t>
                      </a:r>
                      <a:endParaRPr lang="fr-SN" sz="2400" dirty="0"/>
                    </a:p>
                  </a:txBody>
                  <a:tcPr/>
                </a:tc>
                <a:tc>
                  <a:txBody>
                    <a:bodyPr/>
                    <a:lstStyle/>
                    <a:p>
                      <a:r>
                        <a:rPr lang="fr-FR" sz="2400" dirty="0"/>
                        <a:t>Résultats cliniques</a:t>
                      </a:r>
                      <a:endParaRPr lang="fr-SN" sz="2400" dirty="0"/>
                    </a:p>
                  </a:txBody>
                  <a:tcPr/>
                </a:tc>
                <a:extLst>
                  <a:ext uri="{0D108BD9-81ED-4DB2-BD59-A6C34878D82A}">
                    <a16:rowId xmlns:a16="http://schemas.microsoft.com/office/drawing/2014/main" val="2924097310"/>
                  </a:ext>
                </a:extLst>
              </a:tr>
              <a:tr h="370840">
                <a:tc>
                  <a:txBody>
                    <a:bodyPr/>
                    <a:lstStyle/>
                    <a:p>
                      <a:r>
                        <a:rPr lang="fr-FR" sz="2400" dirty="0"/>
                        <a:t>Test négatif</a:t>
                      </a:r>
                      <a:endParaRPr lang="fr-SN" sz="2400" dirty="0"/>
                    </a:p>
                  </a:txBody>
                  <a:tcPr/>
                </a:tc>
                <a:tc>
                  <a:txBody>
                    <a:bodyPr/>
                    <a:lstStyle/>
                    <a:p>
                      <a:r>
                        <a:rPr lang="fr-FR" sz="2400" dirty="0"/>
                        <a:t>Epithélium pavimenteux brun</a:t>
                      </a:r>
                    </a:p>
                    <a:p>
                      <a:r>
                        <a:rPr lang="fr-FR" sz="2400" dirty="0"/>
                        <a:t>Epithélium cylindrique ne change pas de couleur ou zones irrégulières d’absorption partielle de l’iode ou sans absorption de l’iode</a:t>
                      </a:r>
                      <a:endParaRPr lang="fr-SN" sz="2400" dirty="0"/>
                    </a:p>
                  </a:txBody>
                  <a:tcPr/>
                </a:tc>
                <a:extLst>
                  <a:ext uri="{0D108BD9-81ED-4DB2-BD59-A6C34878D82A}">
                    <a16:rowId xmlns:a16="http://schemas.microsoft.com/office/drawing/2014/main" val="2846507323"/>
                  </a:ext>
                </a:extLst>
              </a:tr>
              <a:tr h="370840">
                <a:tc>
                  <a:txBody>
                    <a:bodyPr/>
                    <a:lstStyle/>
                    <a:p>
                      <a:r>
                        <a:rPr lang="fr-FR" sz="2400" dirty="0"/>
                        <a:t>Test positif</a:t>
                      </a:r>
                      <a:endParaRPr lang="fr-SN" sz="2400" dirty="0"/>
                    </a:p>
                  </a:txBody>
                  <a:tcPr/>
                </a:tc>
                <a:tc>
                  <a:txBody>
                    <a:bodyPr/>
                    <a:lstStyle/>
                    <a:p>
                      <a:r>
                        <a:rPr lang="fr-FR" sz="2400" dirty="0"/>
                        <a:t>Zones bien définies, jaune brillant, ne prenant pas l’iode, touchant la zone </a:t>
                      </a:r>
                      <a:r>
                        <a:rPr lang="fr-FR" sz="2400" dirty="0" err="1"/>
                        <a:t>pavimento</a:t>
                      </a:r>
                      <a:r>
                        <a:rPr lang="fr-FR" sz="2400" dirty="0"/>
                        <a:t>-cylindrique(JPC) ou proche de l’orifice si la JPC n’est pas visible</a:t>
                      </a:r>
                      <a:endParaRPr lang="fr-SN" sz="2400" dirty="0"/>
                    </a:p>
                  </a:txBody>
                  <a:tcPr/>
                </a:tc>
                <a:extLst>
                  <a:ext uri="{0D108BD9-81ED-4DB2-BD59-A6C34878D82A}">
                    <a16:rowId xmlns:a16="http://schemas.microsoft.com/office/drawing/2014/main" val="2166998707"/>
                  </a:ext>
                </a:extLst>
              </a:tr>
              <a:tr h="370840">
                <a:tc>
                  <a:txBody>
                    <a:bodyPr/>
                    <a:lstStyle/>
                    <a:p>
                      <a:r>
                        <a:rPr lang="fr-FR" sz="2400" dirty="0"/>
                        <a:t>Suspicion de cancer</a:t>
                      </a:r>
                      <a:endParaRPr lang="fr-SN" sz="2400" dirty="0"/>
                    </a:p>
                  </a:txBody>
                  <a:tcPr/>
                </a:tc>
                <a:tc>
                  <a:txBody>
                    <a:bodyPr/>
                    <a:lstStyle/>
                    <a:p>
                      <a:r>
                        <a:rPr lang="fr-FR" sz="2400" dirty="0"/>
                        <a:t>Lésions ulcérées ou </a:t>
                      </a:r>
                      <a:r>
                        <a:rPr lang="fr-FR" sz="2400" dirty="0" err="1"/>
                        <a:t>végétantes</a:t>
                      </a:r>
                      <a:r>
                        <a:rPr lang="fr-FR" sz="2400" dirty="0"/>
                        <a:t>, suintement et/ou saignement au toucher</a:t>
                      </a:r>
                      <a:endParaRPr lang="fr-SN" sz="2400" dirty="0"/>
                    </a:p>
                  </a:txBody>
                  <a:tcPr/>
                </a:tc>
                <a:extLst>
                  <a:ext uri="{0D108BD9-81ED-4DB2-BD59-A6C34878D82A}">
                    <a16:rowId xmlns:a16="http://schemas.microsoft.com/office/drawing/2014/main" val="1362008938"/>
                  </a:ext>
                </a:extLst>
              </a:tr>
            </a:tbl>
          </a:graphicData>
        </a:graphic>
      </p:graphicFrame>
      <p:sp>
        <p:nvSpPr>
          <p:cNvPr id="3" name="Titre 2">
            <a:extLst>
              <a:ext uri="{FF2B5EF4-FFF2-40B4-BE49-F238E27FC236}">
                <a16:creationId xmlns:a16="http://schemas.microsoft.com/office/drawing/2014/main" id="{4D577115-B6FB-CB53-D51A-5DDADD008EC8}"/>
              </a:ext>
            </a:extLst>
          </p:cNvPr>
          <p:cNvSpPr txBox="1">
            <a:spLocks noGrp="1"/>
          </p:cNvSpPr>
          <p:nvPr>
            <p:ph type="title"/>
          </p:nvPr>
        </p:nvSpPr>
        <p:spPr>
          <a:xfrm>
            <a:off x="48228" y="0"/>
            <a:ext cx="12095544"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5" name="Rectangle 2">
            <a:extLst>
              <a:ext uri="{FF2B5EF4-FFF2-40B4-BE49-F238E27FC236}">
                <a16:creationId xmlns:a16="http://schemas.microsoft.com/office/drawing/2014/main" id="{C404D8DE-1F0C-DA30-E580-62BC27FD6BE3}"/>
              </a:ext>
            </a:extLst>
          </p:cNvPr>
          <p:cNvSpPr txBox="1">
            <a:spLocks noChangeArrowheads="1"/>
          </p:cNvSpPr>
          <p:nvPr/>
        </p:nvSpPr>
        <p:spPr>
          <a:xfrm>
            <a:off x="48228" y="1016984"/>
            <a:ext cx="8382000" cy="566683"/>
          </a:xfrm>
          <a:prstGeom prst="rect">
            <a:avLst/>
          </a:prstGeom>
          <a:ln w="28575">
            <a:solidFill>
              <a:srgbClr val="F79646"/>
            </a:solidFill>
            <a:miter lim="800000"/>
            <a:headEnd/>
            <a:tailEnd/>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6600" b="1" dirty="0">
                <a:solidFill>
                  <a:schemeClr val="accent2"/>
                </a:solidFill>
                <a:latin typeface="Arial Black" panose="020B0604020202020204" pitchFamily="34" charset="0"/>
              </a:rPr>
              <a:t>Inspection visuelle après Lugol</a:t>
            </a:r>
            <a:endParaRPr lang="en-US" altLang="fr-FR" sz="6600" b="1" dirty="0">
              <a:solidFill>
                <a:schemeClr val="accent2"/>
              </a:solidFill>
              <a:latin typeface="Arial Black" panose="020B0604020202020204" pitchFamily="34" charset="0"/>
            </a:endParaRPr>
          </a:p>
        </p:txBody>
      </p:sp>
      <p:sp>
        <p:nvSpPr>
          <p:cNvPr id="8" name="Espace réservé du numéro de diapositive 7">
            <a:extLst>
              <a:ext uri="{FF2B5EF4-FFF2-40B4-BE49-F238E27FC236}">
                <a16:creationId xmlns:a16="http://schemas.microsoft.com/office/drawing/2014/main" id="{A270F24B-1C5D-11C2-5034-6B28C6E49366}"/>
              </a:ext>
            </a:extLst>
          </p:cNvPr>
          <p:cNvSpPr>
            <a:spLocks noGrp="1"/>
          </p:cNvSpPr>
          <p:nvPr>
            <p:ph type="sldNum" sz="quarter" idx="12"/>
          </p:nvPr>
        </p:nvSpPr>
        <p:spPr/>
        <p:txBody>
          <a:bodyPr/>
          <a:lstStyle/>
          <a:p>
            <a:fld id="{EE6D8F7B-0F65-0641-B01D-DF5A2CB3B960}" type="slidenum">
              <a:rPr lang="fr-FR" smtClean="0"/>
              <a:t>19</a:t>
            </a:fld>
            <a:endParaRPr lang="fr-FR"/>
          </a:p>
        </p:txBody>
      </p:sp>
    </p:spTree>
    <p:extLst>
      <p:ext uri="{BB962C8B-B14F-4D97-AF65-F5344CB8AC3E}">
        <p14:creationId xmlns:p14="http://schemas.microsoft.com/office/powerpoint/2010/main" val="3130811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12660-EB3E-E847-B6A7-9846007C62F7}"/>
              </a:ext>
            </a:extLst>
          </p:cNvPr>
          <p:cNvSpPr>
            <a:spLocks noGrp="1"/>
          </p:cNvSpPr>
          <p:nvPr>
            <p:ph type="title"/>
          </p:nvPr>
        </p:nvSpPr>
        <p:spPr>
          <a:xfrm>
            <a:off x="417392" y="249942"/>
            <a:ext cx="10515600" cy="781750"/>
          </a:xfrm>
        </p:spPr>
        <p:txBody>
          <a:bodyPr/>
          <a:lstStyle/>
          <a:p>
            <a:r>
              <a:rPr lang="fr-FR" dirty="0">
                <a:latin typeface="Tahoma" panose="020B0604030504040204" pitchFamily="34" charset="0"/>
                <a:ea typeface="Tahoma" panose="020B0604030504040204" pitchFamily="34" charset="0"/>
                <a:cs typeface="Tahoma" panose="020B0604030504040204" pitchFamily="34" charset="0"/>
              </a:rPr>
              <a:t>IVL positive</a:t>
            </a:r>
          </a:p>
        </p:txBody>
      </p:sp>
      <p:pic>
        <p:nvPicPr>
          <p:cNvPr id="7169" name="Picture 1" descr="page46image59866560">
            <a:extLst>
              <a:ext uri="{FF2B5EF4-FFF2-40B4-BE49-F238E27FC236}">
                <a16:creationId xmlns:a16="http://schemas.microsoft.com/office/drawing/2014/main" id="{F6CDE544-9BF7-A243-B619-B8D866038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929" y="1399430"/>
            <a:ext cx="4215539" cy="391755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age46image59924816">
            <a:extLst>
              <a:ext uri="{FF2B5EF4-FFF2-40B4-BE49-F238E27FC236}">
                <a16:creationId xmlns:a16="http://schemas.microsoft.com/office/drawing/2014/main" id="{820CBECE-6864-604C-835C-E5DE42053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593" y="1399430"/>
            <a:ext cx="4274214" cy="39720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DE6BEAB-5DFD-FF4C-A892-36A30A5E5010}"/>
              </a:ext>
            </a:extLst>
          </p:cNvPr>
          <p:cNvSpPr/>
          <p:nvPr/>
        </p:nvSpPr>
        <p:spPr>
          <a:xfrm>
            <a:off x="304800" y="5407729"/>
            <a:ext cx="4561668" cy="1200329"/>
          </a:xfrm>
          <a:prstGeom prst="rect">
            <a:avLst/>
          </a:prstGeom>
          <a:ln>
            <a:solidFill>
              <a:schemeClr val="accent1"/>
            </a:solidFill>
          </a:ln>
        </p:spPr>
        <p:txBody>
          <a:bodyPr wrap="square">
            <a:spAutoFit/>
          </a:bodyPr>
          <a:lstStyle/>
          <a:p>
            <a:r>
              <a:rPr lang="fr-FR" dirty="0">
                <a:solidFill>
                  <a:srgbClr val="3570B7"/>
                </a:solidFill>
                <a:latin typeface="Optima" panose="02000503060000020004" pitchFamily="2" charset="0"/>
              </a:rPr>
              <a:t>zone dense, </a:t>
            </a:r>
            <a:r>
              <a:rPr lang="fr-FR" dirty="0" err="1">
                <a:solidFill>
                  <a:srgbClr val="3570B7"/>
                </a:solidFill>
                <a:latin typeface="Optima" panose="02000503060000020004" pitchFamily="2" charset="0"/>
              </a:rPr>
              <a:t>iodo-négative</a:t>
            </a:r>
            <a:r>
              <a:rPr lang="fr-FR" dirty="0">
                <a:solidFill>
                  <a:srgbClr val="3570B7"/>
                </a:solidFill>
                <a:latin typeface="Optima" panose="02000503060000020004" pitchFamily="2" charset="0"/>
              </a:rPr>
              <a:t>, jaune moutarde, aux marges </a:t>
            </a:r>
            <a:r>
              <a:rPr lang="fr-FR" dirty="0" err="1">
                <a:solidFill>
                  <a:srgbClr val="3570B7"/>
                </a:solidFill>
                <a:latin typeface="Optima" panose="02000503060000020004" pitchFamily="2" charset="0"/>
              </a:rPr>
              <a:t>irrégulières</a:t>
            </a:r>
            <a:r>
              <a:rPr lang="fr-FR" dirty="0">
                <a:solidFill>
                  <a:srgbClr val="3570B7"/>
                </a:solidFill>
                <a:latin typeface="Optima" panose="02000503060000020004" pitchFamily="2" charset="0"/>
              </a:rPr>
              <a:t> et anguleuses, </a:t>
            </a:r>
            <a:r>
              <a:rPr lang="fr-FR" dirty="0" err="1">
                <a:solidFill>
                  <a:srgbClr val="3570B7"/>
                </a:solidFill>
                <a:latin typeface="Optima" panose="02000503060000020004" pitchFamily="2" charset="0"/>
              </a:rPr>
              <a:t>accolée</a:t>
            </a:r>
            <a:r>
              <a:rPr lang="fr-FR" dirty="0">
                <a:solidFill>
                  <a:srgbClr val="3570B7"/>
                </a:solidFill>
                <a:latin typeface="Optima" panose="02000503060000020004" pitchFamily="2" charset="0"/>
              </a:rPr>
              <a:t> à la jonction </a:t>
            </a:r>
            <a:r>
              <a:rPr lang="fr-FR" dirty="0" err="1">
                <a:solidFill>
                  <a:srgbClr val="3570B7"/>
                </a:solidFill>
                <a:latin typeface="Optima" panose="02000503060000020004" pitchFamily="2" charset="0"/>
              </a:rPr>
              <a:t>pavimento</a:t>
            </a:r>
            <a:r>
              <a:rPr lang="fr-FR" dirty="0">
                <a:solidFill>
                  <a:srgbClr val="3570B7"/>
                </a:solidFill>
                <a:latin typeface="Optima" panose="02000503060000020004" pitchFamily="2" charset="0"/>
              </a:rPr>
              <a:t>- cylindrique. </a:t>
            </a:r>
            <a:endParaRPr lang="fr-FR" dirty="0"/>
          </a:p>
        </p:txBody>
      </p:sp>
      <p:sp>
        <p:nvSpPr>
          <p:cNvPr id="4" name="Rectangle 3">
            <a:extLst>
              <a:ext uri="{FF2B5EF4-FFF2-40B4-BE49-F238E27FC236}">
                <a16:creationId xmlns:a16="http://schemas.microsoft.com/office/drawing/2014/main" id="{8EF70531-9E01-9A44-8988-947C60A9E023}"/>
              </a:ext>
            </a:extLst>
          </p:cNvPr>
          <p:cNvSpPr/>
          <p:nvPr/>
        </p:nvSpPr>
        <p:spPr>
          <a:xfrm>
            <a:off x="6897114" y="5666031"/>
            <a:ext cx="4277165" cy="646331"/>
          </a:xfrm>
          <a:prstGeom prst="rect">
            <a:avLst/>
          </a:prstGeom>
          <a:ln>
            <a:solidFill>
              <a:schemeClr val="accent1"/>
            </a:solidFill>
          </a:ln>
        </p:spPr>
        <p:txBody>
          <a:bodyPr wrap="square">
            <a:spAutoFit/>
          </a:bodyPr>
          <a:lstStyle/>
          <a:p>
            <a:r>
              <a:rPr lang="fr-FR" dirty="0">
                <a:solidFill>
                  <a:srgbClr val="3570B7"/>
                </a:solidFill>
                <a:latin typeface="Optima" panose="02000503060000020004" pitchFamily="2" charset="0"/>
              </a:rPr>
              <a:t>zones </a:t>
            </a:r>
            <a:r>
              <a:rPr lang="fr-FR" dirty="0" err="1">
                <a:solidFill>
                  <a:srgbClr val="3570B7"/>
                </a:solidFill>
                <a:latin typeface="Optima" panose="02000503060000020004" pitchFamily="2" charset="0"/>
              </a:rPr>
              <a:t>iodo</a:t>
            </a:r>
            <a:r>
              <a:rPr lang="fr-FR" dirty="0">
                <a:solidFill>
                  <a:srgbClr val="3570B7"/>
                </a:solidFill>
                <a:latin typeface="Optima" panose="02000503060000020004" pitchFamily="2" charset="0"/>
              </a:rPr>
              <a:t>- </a:t>
            </a:r>
            <a:r>
              <a:rPr lang="fr-FR" dirty="0" err="1">
                <a:solidFill>
                  <a:srgbClr val="3570B7"/>
                </a:solidFill>
                <a:latin typeface="Optima" panose="02000503060000020004" pitchFamily="2" charset="0"/>
              </a:rPr>
              <a:t>négatives</a:t>
            </a:r>
            <a:r>
              <a:rPr lang="fr-FR" dirty="0">
                <a:solidFill>
                  <a:srgbClr val="3570B7"/>
                </a:solidFill>
                <a:latin typeface="Optima" panose="02000503060000020004" pitchFamily="2" charset="0"/>
              </a:rPr>
              <a:t> jaune moutarde, </a:t>
            </a:r>
            <a:r>
              <a:rPr lang="fr-FR" dirty="0" err="1">
                <a:solidFill>
                  <a:srgbClr val="3570B7"/>
                </a:solidFill>
                <a:latin typeface="Optima" panose="02000503060000020004" pitchFamily="2" charset="0"/>
              </a:rPr>
              <a:t>pénétrant</a:t>
            </a:r>
            <a:r>
              <a:rPr lang="fr-FR" dirty="0">
                <a:solidFill>
                  <a:srgbClr val="3570B7"/>
                </a:solidFill>
                <a:latin typeface="Optima" panose="02000503060000020004" pitchFamily="2" charset="0"/>
              </a:rPr>
              <a:t> dans le canal endocervical. </a:t>
            </a:r>
            <a:endParaRPr lang="fr-FR" dirty="0"/>
          </a:p>
        </p:txBody>
      </p:sp>
      <p:sp>
        <p:nvSpPr>
          <p:cNvPr id="7" name="Espace réservé du numéro de diapositive 6">
            <a:extLst>
              <a:ext uri="{FF2B5EF4-FFF2-40B4-BE49-F238E27FC236}">
                <a16:creationId xmlns:a16="http://schemas.microsoft.com/office/drawing/2014/main" id="{D3F1B2B7-448E-B27F-C0A0-20DBFB6F10A2}"/>
              </a:ext>
            </a:extLst>
          </p:cNvPr>
          <p:cNvSpPr>
            <a:spLocks noGrp="1"/>
          </p:cNvSpPr>
          <p:nvPr>
            <p:ph type="sldNum" sz="quarter" idx="12"/>
          </p:nvPr>
        </p:nvSpPr>
        <p:spPr/>
        <p:txBody>
          <a:bodyPr/>
          <a:lstStyle/>
          <a:p>
            <a:fld id="{EE6D8F7B-0F65-0641-B01D-DF5A2CB3B960}" type="slidenum">
              <a:rPr lang="fr-FR" smtClean="0"/>
              <a:t>20</a:t>
            </a:fld>
            <a:endParaRPr lang="fr-FR"/>
          </a:p>
        </p:txBody>
      </p:sp>
    </p:spTree>
    <p:extLst>
      <p:ext uri="{BB962C8B-B14F-4D97-AF65-F5344CB8AC3E}">
        <p14:creationId xmlns:p14="http://schemas.microsoft.com/office/powerpoint/2010/main" val="1293293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1" descr="https://cytojournal.com/content/105/2022/19/1/img/Cytojournal-19-23-g004.png">
            <a:extLst>
              <a:ext uri="{FF2B5EF4-FFF2-40B4-BE49-F238E27FC236}">
                <a16:creationId xmlns:a16="http://schemas.microsoft.com/office/drawing/2014/main" id="{DBAE1B49-D71D-F59E-B222-D3EE29E44BA6}"/>
              </a:ext>
            </a:extLst>
          </p:cNvPr>
          <p:cNvPicPr>
            <a:picLocks noChangeAspect="1"/>
          </p:cNvPicPr>
          <p:nvPr/>
        </p:nvPicPr>
        <p:blipFill>
          <a:blip r:embed="rId2"/>
          <a:srcRect/>
          <a:stretch/>
        </p:blipFill>
        <p:spPr>
          <a:xfrm>
            <a:off x="763928" y="1389942"/>
            <a:ext cx="7917083" cy="4397852"/>
          </a:xfrm>
          <a:prstGeom prst="rect">
            <a:avLst/>
          </a:prstGeom>
        </p:spPr>
      </p:pic>
      <p:sp>
        <p:nvSpPr>
          <p:cNvPr id="4" name="Titre 2">
            <a:extLst>
              <a:ext uri="{FF2B5EF4-FFF2-40B4-BE49-F238E27FC236}">
                <a16:creationId xmlns:a16="http://schemas.microsoft.com/office/drawing/2014/main" id="{140518B6-1B66-62F3-B11E-BDCE56EBEBFE}"/>
              </a:ext>
            </a:extLst>
          </p:cNvPr>
          <p:cNvSpPr txBox="1">
            <a:spLocks noGrp="1"/>
          </p:cNvSpPr>
          <p:nvPr>
            <p:ph type="title"/>
          </p:nvPr>
        </p:nvSpPr>
        <p:spPr>
          <a:xfrm>
            <a:off x="0" y="0"/>
            <a:ext cx="12192000"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5" name="ZoneTexte 4">
            <a:extLst>
              <a:ext uri="{FF2B5EF4-FFF2-40B4-BE49-F238E27FC236}">
                <a16:creationId xmlns:a16="http://schemas.microsoft.com/office/drawing/2014/main" id="{70325B8A-8BE7-F6D9-A49E-4BE72B444FE9}"/>
              </a:ext>
            </a:extLst>
          </p:cNvPr>
          <p:cNvSpPr txBox="1"/>
          <p:nvPr/>
        </p:nvSpPr>
        <p:spPr>
          <a:xfrm>
            <a:off x="0" y="777953"/>
            <a:ext cx="8418786" cy="461665"/>
          </a:xfrm>
          <a:prstGeom prst="rect">
            <a:avLst/>
          </a:prstGeom>
          <a:noFill/>
        </p:spPr>
        <p:txBody>
          <a:bodyPr wrap="square" rtlCol="0">
            <a:spAutoFit/>
          </a:bodyPr>
          <a:lstStyle/>
          <a:p>
            <a:r>
              <a:rPr lang="fr-FR" sz="2400" b="1" dirty="0">
                <a:solidFill>
                  <a:schemeClr val="accent2"/>
                </a:solidFill>
                <a:latin typeface="Tahoma" panose="020B0604030504040204" pitchFamily="34" charset="0"/>
                <a:ea typeface="Tahoma" panose="020B0604030504040204" pitchFamily="34" charset="0"/>
                <a:cs typeface="Tahoma" panose="020B0604030504040204" pitchFamily="34" charset="0"/>
              </a:rPr>
              <a:t>Conduite à tenir devant un test IVA positif </a:t>
            </a:r>
          </a:p>
        </p:txBody>
      </p:sp>
      <p:sp>
        <p:nvSpPr>
          <p:cNvPr id="6" name="Object 2">
            <a:extLst>
              <a:ext uri="{FF2B5EF4-FFF2-40B4-BE49-F238E27FC236}">
                <a16:creationId xmlns:a16="http://schemas.microsoft.com/office/drawing/2014/main" id="{16715F3D-C176-0B53-7F89-DB50204DD85E}"/>
              </a:ext>
            </a:extLst>
          </p:cNvPr>
          <p:cNvSpPr/>
          <p:nvPr/>
        </p:nvSpPr>
        <p:spPr>
          <a:xfrm>
            <a:off x="366531" y="6325681"/>
            <a:ext cx="10972800" cy="274320"/>
          </a:xfrm>
          <a:prstGeom prst="rect">
            <a:avLst/>
          </a:prstGeom>
          <a:noFill/>
        </p:spPr>
        <p:txBody>
          <a:bodyPr wrap="square" rtlCol="0" anchor="ctr"/>
          <a:lstStyle/>
          <a:p>
            <a:r>
              <a:rPr lang="en-US" sz="1400" dirty="0">
                <a:solidFill>
                  <a:srgbClr val="FFFFFF"/>
                </a:solidFill>
              </a:rPr>
              <a:t>Figure 5: Flowchart on management of women with cytological abnormalities.
</a:t>
            </a:r>
            <a:r>
              <a:rPr lang="en-US" sz="1400" dirty="0"/>
              <a:t>Reproduced under Open Access charter from: Banerjee D, Mittal S, Mandal R, Basu P. Screening technologies for cervical cancer: Overview. Available </a:t>
            </a:r>
            <a:r>
              <a:rPr lang="en-US" sz="1400" dirty="0">
                <a:solidFill>
                  <a:srgbClr val="FFFFFF"/>
                </a:solidFill>
              </a:rPr>
              <a:t>from: https://dx.doi.org/10.25259/CMAS_03_04_2021
Cytojournal (https://cytojournal.com)</a:t>
            </a:r>
            <a:endParaRPr lang="en-US" dirty="0"/>
          </a:p>
        </p:txBody>
      </p:sp>
      <p:sp>
        <p:nvSpPr>
          <p:cNvPr id="7" name="Ellipse 6">
            <a:extLst>
              <a:ext uri="{FF2B5EF4-FFF2-40B4-BE49-F238E27FC236}">
                <a16:creationId xmlns:a16="http://schemas.microsoft.com/office/drawing/2014/main" id="{E9DA03B7-CCEF-0F09-BF25-226AEB9BF8C8}"/>
              </a:ext>
            </a:extLst>
          </p:cNvPr>
          <p:cNvSpPr/>
          <p:nvPr/>
        </p:nvSpPr>
        <p:spPr>
          <a:xfrm>
            <a:off x="9792181" y="2210765"/>
            <a:ext cx="1979272" cy="14699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latin typeface="Tahoma" panose="020B0604030504040204" pitchFamily="34" charset="0"/>
                <a:ea typeface="Tahoma" panose="020B0604030504040204" pitchFamily="34" charset="0"/>
                <a:cs typeface="Tahoma" panose="020B0604030504040204" pitchFamily="34" charset="0"/>
              </a:rPr>
              <a:t>Test viral HPV </a:t>
            </a:r>
          </a:p>
        </p:txBody>
      </p:sp>
      <p:sp>
        <p:nvSpPr>
          <p:cNvPr id="10" name="Espace réservé du numéro de diapositive 9">
            <a:extLst>
              <a:ext uri="{FF2B5EF4-FFF2-40B4-BE49-F238E27FC236}">
                <a16:creationId xmlns:a16="http://schemas.microsoft.com/office/drawing/2014/main" id="{F0810132-72F3-AD7D-3584-6C61A7ED5E80}"/>
              </a:ext>
            </a:extLst>
          </p:cNvPr>
          <p:cNvSpPr>
            <a:spLocks noGrp="1"/>
          </p:cNvSpPr>
          <p:nvPr>
            <p:ph type="sldNum" sz="quarter" idx="12"/>
          </p:nvPr>
        </p:nvSpPr>
        <p:spPr/>
        <p:txBody>
          <a:bodyPr/>
          <a:lstStyle/>
          <a:p>
            <a:fld id="{EE6D8F7B-0F65-0641-B01D-DF5A2CB3B960}" type="slidenum">
              <a:rPr lang="fr-FR" smtClean="0"/>
              <a:t>21</a:t>
            </a:fld>
            <a:endParaRPr lang="fr-FR"/>
          </a:p>
        </p:txBody>
      </p:sp>
    </p:spTree>
    <p:extLst>
      <p:ext uri="{BB962C8B-B14F-4D97-AF65-F5344CB8AC3E}">
        <p14:creationId xmlns:p14="http://schemas.microsoft.com/office/powerpoint/2010/main" val="2203488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72960CD-12CB-39F1-E73C-22C31BD2ACD2}"/>
              </a:ext>
            </a:extLst>
          </p:cNvPr>
          <p:cNvSpPr txBox="1">
            <a:spLocks noGrp="1"/>
          </p:cNvSpPr>
          <p:nvPr>
            <p:ph type="title"/>
          </p:nvPr>
        </p:nvSpPr>
        <p:spPr>
          <a:xfrm>
            <a:off x="0" y="0"/>
            <a:ext cx="12192000"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4" name="ZoneTexte 3">
            <a:extLst>
              <a:ext uri="{FF2B5EF4-FFF2-40B4-BE49-F238E27FC236}">
                <a16:creationId xmlns:a16="http://schemas.microsoft.com/office/drawing/2014/main" id="{57897AF1-4A88-E20D-AAA3-9F8B9F1D399B}"/>
              </a:ext>
            </a:extLst>
          </p:cNvPr>
          <p:cNvSpPr txBox="1"/>
          <p:nvPr/>
        </p:nvSpPr>
        <p:spPr>
          <a:xfrm>
            <a:off x="150470" y="868101"/>
            <a:ext cx="11227443" cy="4382546"/>
          </a:xfrm>
          <a:prstGeom prst="rect">
            <a:avLst/>
          </a:prstGeom>
          <a:noFill/>
        </p:spPr>
        <p:txBody>
          <a:bodyPr wrap="square" rtlCol="0">
            <a:spAutoFit/>
          </a:bodyPr>
          <a:lstStyle/>
          <a:p>
            <a:pPr>
              <a:lnSpc>
                <a:spcPct val="200000"/>
              </a:lnSpc>
            </a:pPr>
            <a:r>
              <a:rPr lang="fr-FR" sz="3200" b="1" dirty="0">
                <a:solidFill>
                  <a:schemeClr val="accent2"/>
                </a:solidFill>
                <a:latin typeface="Tahoma" panose="020B0604030504040204" pitchFamily="34" charset="0"/>
                <a:ea typeface="Tahoma" panose="020B0604030504040204" pitchFamily="34" charset="0"/>
                <a:cs typeface="Tahoma" panose="020B0604030504040204" pitchFamily="34" charset="0"/>
              </a:rPr>
              <a:t>Cytologie</a:t>
            </a:r>
          </a:p>
          <a:p>
            <a:pPr>
              <a:lnSpc>
                <a:spcPct val="200000"/>
              </a:lnSpc>
            </a:pPr>
            <a:r>
              <a:rPr lang="fr-FR" sz="2800" dirty="0">
                <a:latin typeface="Tahoma" panose="020B0604030504040204" pitchFamily="34" charset="0"/>
                <a:ea typeface="Tahoma" panose="020B0604030504040204" pitchFamily="34" charset="0"/>
                <a:cs typeface="Tahoma" panose="020B0604030504040204" pitchFamily="34" charset="0"/>
              </a:rPr>
              <a:t>Conventionnelle</a:t>
            </a:r>
          </a:p>
          <a:p>
            <a:pPr>
              <a:lnSpc>
                <a:spcPct val="200000"/>
              </a:lnSpc>
            </a:pPr>
            <a:r>
              <a:rPr lang="fr-FR" sz="2800" dirty="0">
                <a:latin typeface="Tahoma" panose="020B0604030504040204" pitchFamily="34" charset="0"/>
                <a:ea typeface="Tahoma" panose="020B0604030504040204" pitchFamily="34" charset="0"/>
                <a:cs typeface="Tahoma" panose="020B0604030504040204" pitchFamily="34" charset="0"/>
              </a:rPr>
              <a:t>Milieu liquide</a:t>
            </a:r>
          </a:p>
          <a:p>
            <a:pPr>
              <a:lnSpc>
                <a:spcPct val="200000"/>
              </a:lnSpc>
            </a:pPr>
            <a:r>
              <a:rPr lang="fr-FR" sz="2800" dirty="0">
                <a:latin typeface="Tahoma" panose="020B0604030504040204" pitchFamily="34" charset="0"/>
                <a:ea typeface="Tahoma" panose="020B0604030504040204" pitchFamily="34" charset="0"/>
                <a:cs typeface="Tahoma" panose="020B0604030504040204" pitchFamily="34" charset="0"/>
              </a:rPr>
              <a:t>Prélèvement par prestataire</a:t>
            </a:r>
          </a:p>
          <a:p>
            <a:pPr>
              <a:lnSpc>
                <a:spcPct val="200000"/>
              </a:lnSpc>
            </a:pPr>
            <a:r>
              <a:rPr lang="fr-FR" sz="2800" dirty="0">
                <a:latin typeface="Tahoma" panose="020B0604030504040204" pitchFamily="34" charset="0"/>
                <a:ea typeface="Tahoma" panose="020B0604030504040204" pitchFamily="34" charset="0"/>
                <a:cs typeface="Tahoma" panose="020B0604030504040204" pitchFamily="34" charset="0"/>
              </a:rPr>
              <a:t>Auto-prélèvement </a:t>
            </a:r>
          </a:p>
        </p:txBody>
      </p:sp>
      <p:pic>
        <p:nvPicPr>
          <p:cNvPr id="9218" name="Picture 2" descr="Procedures for Self-Sampling Method using the Evalyn brush [as provided...  | Download Scientific Diagram">
            <a:extLst>
              <a:ext uri="{FF2B5EF4-FFF2-40B4-BE49-F238E27FC236}">
                <a16:creationId xmlns:a16="http://schemas.microsoft.com/office/drawing/2014/main" id="{AFEBE3D6-56ED-B834-8041-3D5F87647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558" y="868101"/>
            <a:ext cx="6991108" cy="5474826"/>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6">
            <a:extLst>
              <a:ext uri="{FF2B5EF4-FFF2-40B4-BE49-F238E27FC236}">
                <a16:creationId xmlns:a16="http://schemas.microsoft.com/office/drawing/2014/main" id="{A6A3067C-E16F-0316-408E-3D508B50A39C}"/>
              </a:ext>
            </a:extLst>
          </p:cNvPr>
          <p:cNvSpPr>
            <a:spLocks noGrp="1"/>
          </p:cNvSpPr>
          <p:nvPr>
            <p:ph type="sldNum" sz="quarter" idx="12"/>
          </p:nvPr>
        </p:nvSpPr>
        <p:spPr/>
        <p:txBody>
          <a:bodyPr/>
          <a:lstStyle/>
          <a:p>
            <a:fld id="{EE6D8F7B-0F65-0641-B01D-DF5A2CB3B960}" type="slidenum">
              <a:rPr lang="fr-FR" smtClean="0"/>
              <a:t>22</a:t>
            </a:fld>
            <a:endParaRPr lang="fr-FR"/>
          </a:p>
        </p:txBody>
      </p:sp>
    </p:spTree>
    <p:extLst>
      <p:ext uri="{BB962C8B-B14F-4D97-AF65-F5344CB8AC3E}">
        <p14:creationId xmlns:p14="http://schemas.microsoft.com/office/powerpoint/2010/main" val="129602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C98C160-51CF-A975-3BDE-B6BBD8D2FC43}"/>
              </a:ext>
            </a:extLst>
          </p:cNvPr>
          <p:cNvSpPr txBox="1">
            <a:spLocks noGrp="1"/>
          </p:cNvSpPr>
          <p:nvPr>
            <p:ph type="title"/>
          </p:nvPr>
        </p:nvSpPr>
        <p:spPr>
          <a:xfrm>
            <a:off x="0" y="0"/>
            <a:ext cx="12192000"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graphicFrame>
        <p:nvGraphicFramePr>
          <p:cNvPr id="4" name="Tableau 3">
            <a:extLst>
              <a:ext uri="{FF2B5EF4-FFF2-40B4-BE49-F238E27FC236}">
                <a16:creationId xmlns:a16="http://schemas.microsoft.com/office/drawing/2014/main" id="{B31CA7BE-4CEF-D440-FDED-13CFAECAEF82}"/>
              </a:ext>
            </a:extLst>
          </p:cNvPr>
          <p:cNvGraphicFramePr>
            <a:graphicFrameLocks noGrp="1"/>
          </p:cNvGraphicFramePr>
          <p:nvPr>
            <p:extLst>
              <p:ext uri="{D42A27DB-BD31-4B8C-83A1-F6EECF244321}">
                <p14:modId xmlns:p14="http://schemas.microsoft.com/office/powerpoint/2010/main" val="1810524770"/>
              </p:ext>
            </p:extLst>
          </p:nvPr>
        </p:nvGraphicFramePr>
        <p:xfrm>
          <a:off x="297083" y="1967696"/>
          <a:ext cx="11597833" cy="4663440"/>
        </p:xfrm>
        <a:graphic>
          <a:graphicData uri="http://schemas.openxmlformats.org/drawingml/2006/table">
            <a:tbl>
              <a:tblPr firstRow="1" bandRow="1">
                <a:tableStyleId>{5C22544A-7EE6-4342-B048-85BDC9FD1C3A}</a:tableStyleId>
              </a:tblPr>
              <a:tblGrid>
                <a:gridCol w="4593777">
                  <a:extLst>
                    <a:ext uri="{9D8B030D-6E8A-4147-A177-3AD203B41FA5}">
                      <a16:colId xmlns:a16="http://schemas.microsoft.com/office/drawing/2014/main" val="1048469387"/>
                    </a:ext>
                  </a:extLst>
                </a:gridCol>
                <a:gridCol w="7004056">
                  <a:extLst>
                    <a:ext uri="{9D8B030D-6E8A-4147-A177-3AD203B41FA5}">
                      <a16:colId xmlns:a16="http://schemas.microsoft.com/office/drawing/2014/main" val="518327459"/>
                    </a:ext>
                  </a:extLst>
                </a:gridCol>
              </a:tblGrid>
              <a:tr h="452089">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Anomalies des cellules </a:t>
                      </a:r>
                    </a:p>
                  </a:txBody>
                  <a:tcPr/>
                </a:tc>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Altérations cellulaires </a:t>
                      </a:r>
                    </a:p>
                  </a:txBody>
                  <a:tcPr/>
                </a:tc>
                <a:extLst>
                  <a:ext uri="{0D108BD9-81ED-4DB2-BD59-A6C34878D82A}">
                    <a16:rowId xmlns:a16="http://schemas.microsoft.com/office/drawing/2014/main" val="4178433791"/>
                  </a:ext>
                </a:extLst>
              </a:tr>
              <a:tr h="452089">
                <a:tc rowSpan="5">
                  <a:txBody>
                    <a:bodyPr/>
                    <a:lstStyle/>
                    <a:p>
                      <a:r>
                        <a:rPr lang="fr-FR" sz="2800" dirty="0">
                          <a:latin typeface="Tahoma" panose="020B0604030504040204" pitchFamily="34" charset="0"/>
                          <a:ea typeface="Tahoma" panose="020B0604030504040204" pitchFamily="34" charset="0"/>
                          <a:cs typeface="Tahoma" panose="020B0604030504040204" pitchFamily="34" charset="0"/>
                        </a:rPr>
                        <a:t>Malpighiennes</a:t>
                      </a:r>
                    </a:p>
                  </a:txBody>
                  <a:tcPr/>
                </a:tc>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Lésions de bas grade </a:t>
                      </a:r>
                    </a:p>
                  </a:txBody>
                  <a:tcPr/>
                </a:tc>
                <a:extLst>
                  <a:ext uri="{0D108BD9-81ED-4DB2-BD59-A6C34878D82A}">
                    <a16:rowId xmlns:a16="http://schemas.microsoft.com/office/drawing/2014/main" val="1224896227"/>
                  </a:ext>
                </a:extLst>
              </a:tr>
              <a:tr h="452089">
                <a:tc vMerge="1">
                  <a:txBody>
                    <a:bodyPr/>
                    <a:lstStyle/>
                    <a:p>
                      <a:endParaRPr lang="fr-FR" dirty="0"/>
                    </a:p>
                  </a:txBody>
                  <a:tcPr/>
                </a:tc>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ASC-US</a:t>
                      </a:r>
                    </a:p>
                  </a:txBody>
                  <a:tcPr/>
                </a:tc>
                <a:extLst>
                  <a:ext uri="{0D108BD9-81ED-4DB2-BD59-A6C34878D82A}">
                    <a16:rowId xmlns:a16="http://schemas.microsoft.com/office/drawing/2014/main" val="3719658793"/>
                  </a:ext>
                </a:extLst>
              </a:tr>
              <a:tr h="452089">
                <a:tc vMerge="1">
                  <a:txBody>
                    <a:bodyPr/>
                    <a:lstStyle/>
                    <a:p>
                      <a:endParaRPr lang="fr-FR" dirty="0"/>
                    </a:p>
                  </a:txBody>
                  <a:tcPr/>
                </a:tc>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ASC-H</a:t>
                      </a:r>
                    </a:p>
                  </a:txBody>
                  <a:tcPr/>
                </a:tc>
                <a:extLst>
                  <a:ext uri="{0D108BD9-81ED-4DB2-BD59-A6C34878D82A}">
                    <a16:rowId xmlns:a16="http://schemas.microsoft.com/office/drawing/2014/main" val="4103213281"/>
                  </a:ext>
                </a:extLst>
              </a:tr>
              <a:tr h="452089">
                <a:tc vMerge="1">
                  <a:txBody>
                    <a:bodyPr/>
                    <a:lstStyle/>
                    <a:p>
                      <a:endParaRPr lang="fr-FR" dirty="0"/>
                    </a:p>
                  </a:txBody>
                  <a:tcPr/>
                </a:tc>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HSIL</a:t>
                      </a:r>
                    </a:p>
                  </a:txBody>
                  <a:tcPr/>
                </a:tc>
                <a:extLst>
                  <a:ext uri="{0D108BD9-81ED-4DB2-BD59-A6C34878D82A}">
                    <a16:rowId xmlns:a16="http://schemas.microsoft.com/office/drawing/2014/main" val="4208257826"/>
                  </a:ext>
                </a:extLst>
              </a:tr>
              <a:tr h="452089">
                <a:tc vMerge="1">
                  <a:txBody>
                    <a:bodyPr/>
                    <a:lstStyle/>
                    <a:p>
                      <a:endParaRPr lang="fr-FR" dirty="0"/>
                    </a:p>
                  </a:txBody>
                  <a:tcPr/>
                </a:tc>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Carcinome</a:t>
                      </a:r>
                    </a:p>
                  </a:txBody>
                  <a:tcPr/>
                </a:tc>
                <a:extLst>
                  <a:ext uri="{0D108BD9-81ED-4DB2-BD59-A6C34878D82A}">
                    <a16:rowId xmlns:a16="http://schemas.microsoft.com/office/drawing/2014/main" val="1300448748"/>
                  </a:ext>
                </a:extLst>
              </a:tr>
              <a:tr h="452089">
                <a:tc rowSpan="3">
                  <a:txBody>
                    <a:bodyPr/>
                    <a:lstStyle/>
                    <a:p>
                      <a:r>
                        <a:rPr lang="fr-FR" sz="2800" dirty="0">
                          <a:latin typeface="Tahoma" panose="020B0604030504040204" pitchFamily="34" charset="0"/>
                          <a:ea typeface="Tahoma" panose="020B0604030504040204" pitchFamily="34" charset="0"/>
                          <a:cs typeface="Tahoma" panose="020B0604030504040204" pitchFamily="34" charset="0"/>
                        </a:rPr>
                        <a:t>Glandulaires</a:t>
                      </a:r>
                    </a:p>
                  </a:txBody>
                  <a:tcPr/>
                </a:tc>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Atypies des cellules glandulaires </a:t>
                      </a:r>
                    </a:p>
                  </a:txBody>
                  <a:tcPr/>
                </a:tc>
                <a:extLst>
                  <a:ext uri="{0D108BD9-81ED-4DB2-BD59-A6C34878D82A}">
                    <a16:rowId xmlns:a16="http://schemas.microsoft.com/office/drawing/2014/main" val="2581447414"/>
                  </a:ext>
                </a:extLst>
              </a:tr>
              <a:tr h="452089">
                <a:tc vMerge="1">
                  <a:txBody>
                    <a:bodyPr/>
                    <a:lstStyle/>
                    <a:p>
                      <a:endParaRPr lang="fr-FR" dirty="0"/>
                    </a:p>
                  </a:txBody>
                  <a:tcPr/>
                </a:tc>
                <a:tc>
                  <a:txBody>
                    <a:bodyPr/>
                    <a:lstStyle/>
                    <a:p>
                      <a:r>
                        <a:rPr lang="fr-FR" sz="2800" dirty="0">
                          <a:latin typeface="Tahoma" panose="020B0604030504040204" pitchFamily="34" charset="0"/>
                          <a:ea typeface="Tahoma" panose="020B0604030504040204" pitchFamily="34" charset="0"/>
                          <a:cs typeface="Tahoma" panose="020B0604030504040204" pitchFamily="34" charset="0"/>
                        </a:rPr>
                        <a:t>Adénocarcinome in situ</a:t>
                      </a:r>
                    </a:p>
                  </a:txBody>
                  <a:tcPr/>
                </a:tc>
                <a:extLst>
                  <a:ext uri="{0D108BD9-81ED-4DB2-BD59-A6C34878D82A}">
                    <a16:rowId xmlns:a16="http://schemas.microsoft.com/office/drawing/2014/main" val="3477747504"/>
                  </a:ext>
                </a:extLst>
              </a:tr>
              <a:tr h="452089">
                <a:tc vMerge="1">
                  <a:txBody>
                    <a:bodyPr/>
                    <a:lstStyle/>
                    <a:p>
                      <a:endParaRPr lang="fr-FR" dirty="0"/>
                    </a:p>
                  </a:txBody>
                  <a:tcPr/>
                </a:tc>
                <a:tc>
                  <a:txBody>
                    <a:bodyPr/>
                    <a:lstStyle/>
                    <a:p>
                      <a:endParaRPr lang="fr-FR" sz="28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079166303"/>
                  </a:ext>
                </a:extLst>
              </a:tr>
            </a:tbl>
          </a:graphicData>
        </a:graphic>
      </p:graphicFrame>
      <p:sp>
        <p:nvSpPr>
          <p:cNvPr id="5" name="Rectangle 2">
            <a:extLst>
              <a:ext uri="{FF2B5EF4-FFF2-40B4-BE49-F238E27FC236}">
                <a16:creationId xmlns:a16="http://schemas.microsoft.com/office/drawing/2014/main" id="{4E4B7F40-C316-CCF1-061A-B67C77843240}"/>
              </a:ext>
            </a:extLst>
          </p:cNvPr>
          <p:cNvSpPr txBox="1">
            <a:spLocks noChangeArrowheads="1"/>
          </p:cNvSpPr>
          <p:nvPr/>
        </p:nvSpPr>
        <p:spPr>
          <a:xfrm>
            <a:off x="194197" y="1133650"/>
            <a:ext cx="3104588" cy="566683"/>
          </a:xfrm>
          <a:prstGeom prst="rect">
            <a:avLst/>
          </a:prstGeom>
          <a:ln w="28575">
            <a:solidFill>
              <a:srgbClr val="F79646"/>
            </a:solidFill>
            <a:miter lim="800000"/>
            <a:headEnd/>
            <a:tailEnd/>
          </a:ln>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6600" b="1" dirty="0">
                <a:solidFill>
                  <a:schemeClr val="accent2"/>
                </a:solidFill>
                <a:latin typeface="Arial Black" panose="020B0604020202020204" pitchFamily="34" charset="0"/>
              </a:rPr>
              <a:t>Cytologie</a:t>
            </a:r>
            <a:endParaRPr lang="en-US" altLang="fr-FR" sz="6600" b="1" dirty="0">
              <a:solidFill>
                <a:schemeClr val="accent2"/>
              </a:solidFill>
              <a:latin typeface="Arial Black" panose="020B0604020202020204" pitchFamily="34" charset="0"/>
            </a:endParaRPr>
          </a:p>
        </p:txBody>
      </p:sp>
      <p:sp>
        <p:nvSpPr>
          <p:cNvPr id="8" name="Espace réservé du numéro de diapositive 7">
            <a:extLst>
              <a:ext uri="{FF2B5EF4-FFF2-40B4-BE49-F238E27FC236}">
                <a16:creationId xmlns:a16="http://schemas.microsoft.com/office/drawing/2014/main" id="{081D6238-B62A-F96D-CD6F-6AB5DFF8CDE7}"/>
              </a:ext>
            </a:extLst>
          </p:cNvPr>
          <p:cNvSpPr>
            <a:spLocks noGrp="1"/>
          </p:cNvSpPr>
          <p:nvPr>
            <p:ph type="sldNum" sz="quarter" idx="12"/>
          </p:nvPr>
        </p:nvSpPr>
        <p:spPr/>
        <p:txBody>
          <a:bodyPr/>
          <a:lstStyle/>
          <a:p>
            <a:fld id="{EE6D8F7B-0F65-0641-B01D-DF5A2CB3B960}" type="slidenum">
              <a:rPr lang="fr-FR" smtClean="0"/>
              <a:t>23</a:t>
            </a:fld>
            <a:endParaRPr lang="fr-FR"/>
          </a:p>
        </p:txBody>
      </p:sp>
    </p:spTree>
    <p:extLst>
      <p:ext uri="{BB962C8B-B14F-4D97-AF65-F5344CB8AC3E}">
        <p14:creationId xmlns:p14="http://schemas.microsoft.com/office/powerpoint/2010/main" val="422429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1" descr="https://cytojournal.com/content/105/2022/19/1/img/Cytojournal-19-23-g005.png">
            <a:extLst>
              <a:ext uri="{FF2B5EF4-FFF2-40B4-BE49-F238E27FC236}">
                <a16:creationId xmlns:a16="http://schemas.microsoft.com/office/drawing/2014/main" id="{06F85FDF-DA3A-1BF6-184B-2E2BF1DCC309}"/>
              </a:ext>
            </a:extLst>
          </p:cNvPr>
          <p:cNvPicPr>
            <a:picLocks noChangeAspect="1"/>
          </p:cNvPicPr>
          <p:nvPr/>
        </p:nvPicPr>
        <p:blipFill>
          <a:blip r:embed="rId2"/>
          <a:srcRect/>
          <a:stretch/>
        </p:blipFill>
        <p:spPr>
          <a:xfrm>
            <a:off x="1122744" y="1460639"/>
            <a:ext cx="8567794" cy="4619408"/>
          </a:xfrm>
          <a:prstGeom prst="rect">
            <a:avLst/>
          </a:prstGeom>
        </p:spPr>
      </p:pic>
      <p:sp>
        <p:nvSpPr>
          <p:cNvPr id="4" name="Titre 2">
            <a:extLst>
              <a:ext uri="{FF2B5EF4-FFF2-40B4-BE49-F238E27FC236}">
                <a16:creationId xmlns:a16="http://schemas.microsoft.com/office/drawing/2014/main" id="{3DE1E79B-381B-4222-55BD-73CE20A262F9}"/>
              </a:ext>
            </a:extLst>
          </p:cNvPr>
          <p:cNvSpPr txBox="1">
            <a:spLocks noGrp="1"/>
          </p:cNvSpPr>
          <p:nvPr>
            <p:ph type="title"/>
          </p:nvPr>
        </p:nvSpPr>
        <p:spPr>
          <a:xfrm>
            <a:off x="0" y="0"/>
            <a:ext cx="12192000"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5" name="ZoneTexte 4">
            <a:extLst>
              <a:ext uri="{FF2B5EF4-FFF2-40B4-BE49-F238E27FC236}">
                <a16:creationId xmlns:a16="http://schemas.microsoft.com/office/drawing/2014/main" id="{9590B126-623B-32CF-E0CA-0604E7CD1870}"/>
              </a:ext>
            </a:extLst>
          </p:cNvPr>
          <p:cNvSpPr txBox="1"/>
          <p:nvPr/>
        </p:nvSpPr>
        <p:spPr>
          <a:xfrm>
            <a:off x="0" y="777953"/>
            <a:ext cx="8418786" cy="461665"/>
          </a:xfrm>
          <a:prstGeom prst="rect">
            <a:avLst/>
          </a:prstGeom>
          <a:noFill/>
        </p:spPr>
        <p:txBody>
          <a:bodyPr wrap="square" rtlCol="0">
            <a:spAutoFit/>
          </a:bodyPr>
          <a:lstStyle/>
          <a:p>
            <a:r>
              <a:rPr lang="fr-FR" sz="2400" b="1" dirty="0">
                <a:solidFill>
                  <a:schemeClr val="accent2"/>
                </a:solidFill>
                <a:latin typeface="Tahoma" panose="020B0604030504040204" pitchFamily="34" charset="0"/>
                <a:ea typeface="Tahoma" panose="020B0604030504040204" pitchFamily="34" charset="0"/>
                <a:cs typeface="Tahoma" panose="020B0604030504040204" pitchFamily="34" charset="0"/>
              </a:rPr>
              <a:t>Conduite à tenir devant une cytologie anormale </a:t>
            </a:r>
          </a:p>
        </p:txBody>
      </p:sp>
      <p:sp>
        <p:nvSpPr>
          <p:cNvPr id="7" name="Object 2">
            <a:extLst>
              <a:ext uri="{FF2B5EF4-FFF2-40B4-BE49-F238E27FC236}">
                <a16:creationId xmlns:a16="http://schemas.microsoft.com/office/drawing/2014/main" id="{C7A0E360-AD45-591C-32DE-BABB77DCCADC}"/>
              </a:ext>
            </a:extLst>
          </p:cNvPr>
          <p:cNvSpPr/>
          <p:nvPr/>
        </p:nvSpPr>
        <p:spPr>
          <a:xfrm>
            <a:off x="366531" y="6325681"/>
            <a:ext cx="10972800" cy="274320"/>
          </a:xfrm>
          <a:prstGeom prst="rect">
            <a:avLst/>
          </a:prstGeom>
          <a:noFill/>
        </p:spPr>
        <p:txBody>
          <a:bodyPr wrap="square" rtlCol="0" anchor="ctr"/>
          <a:lstStyle/>
          <a:p>
            <a:r>
              <a:rPr lang="en-US" sz="1400" dirty="0">
                <a:solidFill>
                  <a:srgbClr val="FFFFFF"/>
                </a:solidFill>
              </a:rPr>
              <a:t>Figure 5: Flowchart on management of women with cytological abnormalities.
</a:t>
            </a:r>
            <a:r>
              <a:rPr lang="en-US" sz="1400" dirty="0"/>
              <a:t>Reproduced under Open Access charter from: Banerjee D, Mittal S, Mandal R, Basu P. Screening technologies for cervical cancer: Overview. Available </a:t>
            </a:r>
            <a:r>
              <a:rPr lang="en-US" sz="1400" dirty="0">
                <a:solidFill>
                  <a:srgbClr val="FFFFFF"/>
                </a:solidFill>
              </a:rPr>
              <a:t>from: https://dx.doi.org/10.25259/CMAS_03_04_2021
Cytojournal (https://cytojournal.com)</a:t>
            </a:r>
            <a:endParaRPr lang="en-US" dirty="0"/>
          </a:p>
        </p:txBody>
      </p:sp>
      <p:sp>
        <p:nvSpPr>
          <p:cNvPr id="8" name="Ellipse 7">
            <a:extLst>
              <a:ext uri="{FF2B5EF4-FFF2-40B4-BE49-F238E27FC236}">
                <a16:creationId xmlns:a16="http://schemas.microsoft.com/office/drawing/2014/main" id="{ACE77FF6-15B9-E0EB-6096-3DAD54B2B8BF}"/>
              </a:ext>
            </a:extLst>
          </p:cNvPr>
          <p:cNvSpPr/>
          <p:nvPr/>
        </p:nvSpPr>
        <p:spPr>
          <a:xfrm>
            <a:off x="10079620" y="2300359"/>
            <a:ext cx="1979272" cy="14699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latin typeface="Tahoma" panose="020B0604030504040204" pitchFamily="34" charset="0"/>
                <a:ea typeface="Tahoma" panose="020B0604030504040204" pitchFamily="34" charset="0"/>
                <a:cs typeface="Tahoma" panose="020B0604030504040204" pitchFamily="34" charset="0"/>
              </a:rPr>
              <a:t>Test viral HPV </a:t>
            </a:r>
          </a:p>
        </p:txBody>
      </p:sp>
      <p:sp>
        <p:nvSpPr>
          <p:cNvPr id="11" name="Espace réservé du numéro de diapositive 10">
            <a:extLst>
              <a:ext uri="{FF2B5EF4-FFF2-40B4-BE49-F238E27FC236}">
                <a16:creationId xmlns:a16="http://schemas.microsoft.com/office/drawing/2014/main" id="{040F03DD-E31D-4F51-F88B-CF680DEDD39D}"/>
              </a:ext>
            </a:extLst>
          </p:cNvPr>
          <p:cNvSpPr>
            <a:spLocks noGrp="1"/>
          </p:cNvSpPr>
          <p:nvPr>
            <p:ph type="sldNum" sz="quarter" idx="12"/>
          </p:nvPr>
        </p:nvSpPr>
        <p:spPr/>
        <p:txBody>
          <a:bodyPr/>
          <a:lstStyle/>
          <a:p>
            <a:fld id="{EE6D8F7B-0F65-0641-B01D-DF5A2CB3B960}" type="slidenum">
              <a:rPr lang="fr-FR" smtClean="0"/>
              <a:t>24</a:t>
            </a:fld>
            <a:endParaRPr lang="fr-FR"/>
          </a:p>
        </p:txBody>
      </p:sp>
    </p:spTree>
    <p:extLst>
      <p:ext uri="{BB962C8B-B14F-4D97-AF65-F5344CB8AC3E}">
        <p14:creationId xmlns:p14="http://schemas.microsoft.com/office/powerpoint/2010/main" val="2076649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9136CE8-9AA7-B8EB-1C0D-C4C126D908FD}"/>
              </a:ext>
            </a:extLst>
          </p:cNvPr>
          <p:cNvSpPr txBox="1">
            <a:spLocks noGrp="1"/>
          </p:cNvSpPr>
          <p:nvPr>
            <p:ph type="title"/>
          </p:nvPr>
        </p:nvSpPr>
        <p:spPr>
          <a:xfrm>
            <a:off x="81023" y="0"/>
            <a:ext cx="12192000"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4" name="Rectangle 2">
            <a:extLst>
              <a:ext uri="{FF2B5EF4-FFF2-40B4-BE49-F238E27FC236}">
                <a16:creationId xmlns:a16="http://schemas.microsoft.com/office/drawing/2014/main" id="{0DCF6103-22F1-4AA5-D9A3-818D082FD491}"/>
              </a:ext>
            </a:extLst>
          </p:cNvPr>
          <p:cNvSpPr txBox="1">
            <a:spLocks noChangeArrowheads="1"/>
          </p:cNvSpPr>
          <p:nvPr/>
        </p:nvSpPr>
        <p:spPr>
          <a:xfrm>
            <a:off x="81023" y="831789"/>
            <a:ext cx="4444678" cy="566683"/>
          </a:xfrm>
          <a:prstGeom prst="rect">
            <a:avLst/>
          </a:prstGeom>
          <a:ln w="28575">
            <a:solidFill>
              <a:srgbClr val="F79646"/>
            </a:solidFill>
            <a:miter lim="800000"/>
            <a:headEnd/>
            <a:tailEnd/>
          </a:ln>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6600" b="1" dirty="0">
                <a:solidFill>
                  <a:schemeClr val="accent2"/>
                </a:solidFill>
                <a:latin typeface="Arial Black" panose="020B0604020202020204" pitchFamily="34" charset="0"/>
              </a:rPr>
              <a:t>Test viral HPV </a:t>
            </a:r>
            <a:endParaRPr lang="en-US" altLang="fr-FR" sz="6600" b="1" dirty="0">
              <a:solidFill>
                <a:schemeClr val="accent2"/>
              </a:solidFill>
              <a:latin typeface="Arial Black" panose="020B0604020202020204" pitchFamily="34" charset="0"/>
            </a:endParaRPr>
          </a:p>
        </p:txBody>
      </p:sp>
      <p:graphicFrame>
        <p:nvGraphicFramePr>
          <p:cNvPr id="5" name="Tableau 4">
            <a:extLst>
              <a:ext uri="{FF2B5EF4-FFF2-40B4-BE49-F238E27FC236}">
                <a16:creationId xmlns:a16="http://schemas.microsoft.com/office/drawing/2014/main" id="{145D4FAC-0A1F-7FD0-2F1B-B97C7F508963}"/>
              </a:ext>
            </a:extLst>
          </p:cNvPr>
          <p:cNvGraphicFramePr>
            <a:graphicFrameLocks noGrp="1"/>
          </p:cNvGraphicFramePr>
          <p:nvPr>
            <p:extLst>
              <p:ext uri="{D42A27DB-BD31-4B8C-83A1-F6EECF244321}">
                <p14:modId xmlns:p14="http://schemas.microsoft.com/office/powerpoint/2010/main" val="1735023081"/>
              </p:ext>
            </p:extLst>
          </p:nvPr>
        </p:nvGraphicFramePr>
        <p:xfrm>
          <a:off x="81023" y="1528530"/>
          <a:ext cx="11979798" cy="5679440"/>
        </p:xfrm>
        <a:graphic>
          <a:graphicData uri="http://schemas.openxmlformats.org/drawingml/2006/table">
            <a:tbl>
              <a:tblPr firstRow="1" bandRow="1">
                <a:tableStyleId>{5C22544A-7EE6-4342-B048-85BDC9FD1C3A}</a:tableStyleId>
              </a:tblPr>
              <a:tblGrid>
                <a:gridCol w="3993266">
                  <a:extLst>
                    <a:ext uri="{9D8B030D-6E8A-4147-A177-3AD203B41FA5}">
                      <a16:colId xmlns:a16="http://schemas.microsoft.com/office/drawing/2014/main" val="2520270118"/>
                    </a:ext>
                  </a:extLst>
                </a:gridCol>
                <a:gridCol w="3993266">
                  <a:extLst>
                    <a:ext uri="{9D8B030D-6E8A-4147-A177-3AD203B41FA5}">
                      <a16:colId xmlns:a16="http://schemas.microsoft.com/office/drawing/2014/main" val="2660585246"/>
                    </a:ext>
                  </a:extLst>
                </a:gridCol>
                <a:gridCol w="3993266">
                  <a:extLst>
                    <a:ext uri="{9D8B030D-6E8A-4147-A177-3AD203B41FA5}">
                      <a16:colId xmlns:a16="http://schemas.microsoft.com/office/drawing/2014/main" val="3300716622"/>
                    </a:ext>
                  </a:extLst>
                </a:gridCol>
              </a:tblGrid>
              <a:tr h="370840">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3639767354"/>
                  </a:ext>
                </a:extLst>
              </a:tr>
              <a:tr h="370840">
                <a:tc>
                  <a:txBody>
                    <a:bodyPr/>
                    <a:lstStyle/>
                    <a:p>
                      <a:r>
                        <a:rPr lang="fr-FR" dirty="0"/>
                        <a:t>ABBOTT</a:t>
                      </a:r>
                    </a:p>
                  </a:txBody>
                  <a:tcPr/>
                </a:tc>
                <a:tc>
                  <a:txBody>
                    <a:bodyPr/>
                    <a:lstStyle/>
                    <a:p>
                      <a:r>
                        <a:rPr lang="fr-SN" sz="1800" b="0" i="0" kern="1200" dirty="0">
                          <a:solidFill>
                            <a:schemeClr val="dk1"/>
                          </a:solidFill>
                          <a:effectLst/>
                          <a:latin typeface="+mn-lt"/>
                          <a:ea typeface="+mn-ea"/>
                          <a:cs typeface="+mn-cs"/>
                        </a:rPr>
                        <a:t>Concurrent </a:t>
                      </a:r>
                      <a:r>
                        <a:rPr lang="fr-SN" sz="1800" b="0" i="0" kern="1200" dirty="0" err="1">
                          <a:solidFill>
                            <a:schemeClr val="dk1"/>
                          </a:solidFill>
                          <a:effectLst/>
                          <a:latin typeface="+mn-lt"/>
                          <a:ea typeface="+mn-ea"/>
                          <a:cs typeface="+mn-cs"/>
                        </a:rPr>
                        <a:t>individual</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genotyping</a:t>
                      </a:r>
                      <a:r>
                        <a:rPr lang="fr-SN" sz="1800" b="0" i="0" kern="1200" dirty="0">
                          <a:solidFill>
                            <a:schemeClr val="dk1"/>
                          </a:solidFill>
                          <a:effectLst/>
                          <a:latin typeface="+mn-lt"/>
                          <a:ea typeface="+mn-ea"/>
                          <a:cs typeface="+mn-cs"/>
                        </a:rPr>
                        <a:t> for types 16/18 and </a:t>
                      </a:r>
                      <a:r>
                        <a:rPr lang="fr-SN" sz="1800" b="0" i="0" kern="1200" dirty="0" err="1">
                          <a:solidFill>
                            <a:schemeClr val="dk1"/>
                          </a:solidFill>
                          <a:effectLst/>
                          <a:latin typeface="+mn-lt"/>
                          <a:ea typeface="+mn-ea"/>
                          <a:cs typeface="+mn-cs"/>
                        </a:rPr>
                        <a:t>pooled</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detection</a:t>
                      </a:r>
                      <a:r>
                        <a:rPr lang="fr-SN" sz="1800" b="0" i="0" kern="1200" dirty="0">
                          <a:solidFill>
                            <a:schemeClr val="dk1"/>
                          </a:solidFill>
                          <a:effectLst/>
                          <a:latin typeface="+mn-lt"/>
                          <a:ea typeface="+mn-ea"/>
                          <a:cs typeface="+mn-cs"/>
                        </a:rPr>
                        <a:t> of types 31, 33, 35, 39, 45, 51, 52, 56, 58, 59, 66 and 68</a:t>
                      </a:r>
                      <a:endParaRPr lang="fr-FR" dirty="0"/>
                    </a:p>
                  </a:txBody>
                  <a:tcPr/>
                </a:tc>
                <a:tc>
                  <a:txBody>
                    <a:bodyPr/>
                    <a:lstStyle/>
                    <a:p>
                      <a:r>
                        <a:rPr lang="fr-SN" sz="1800" b="0" i="0" kern="1200" dirty="0" err="1">
                          <a:solidFill>
                            <a:schemeClr val="dk1"/>
                          </a:solidFill>
                          <a:effectLst/>
                          <a:latin typeface="+mn-lt"/>
                          <a:ea typeface="+mn-ea"/>
                          <a:cs typeface="+mn-cs"/>
                        </a:rPr>
                        <a:t>Simultaneous</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detection</a:t>
                      </a:r>
                      <a:r>
                        <a:rPr lang="fr-SN" sz="1800" b="0" i="0" kern="1200" dirty="0">
                          <a:solidFill>
                            <a:schemeClr val="dk1"/>
                          </a:solidFill>
                          <a:effectLst/>
                          <a:latin typeface="+mn-lt"/>
                          <a:ea typeface="+mn-ea"/>
                          <a:cs typeface="+mn-cs"/>
                        </a:rPr>
                        <a:t> of types 16/18 </a:t>
                      </a:r>
                      <a:r>
                        <a:rPr lang="fr-SN" sz="1800" b="0" i="0" kern="1200" dirty="0" err="1">
                          <a:solidFill>
                            <a:schemeClr val="dk1"/>
                          </a:solidFill>
                          <a:effectLst/>
                          <a:latin typeface="+mn-lt"/>
                          <a:ea typeface="+mn-ea"/>
                          <a:cs typeface="+mn-cs"/>
                        </a:rPr>
                        <a:t>allows</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triaging</a:t>
                      </a:r>
                      <a:endParaRPr lang="fr-FR" dirty="0"/>
                    </a:p>
                  </a:txBody>
                  <a:tcPr/>
                </a:tc>
                <a:extLst>
                  <a:ext uri="{0D108BD9-81ED-4DB2-BD59-A6C34878D82A}">
                    <a16:rowId xmlns:a16="http://schemas.microsoft.com/office/drawing/2014/main" val="720489712"/>
                  </a:ext>
                </a:extLst>
              </a:tr>
              <a:tr h="370840">
                <a:tc>
                  <a:txBody>
                    <a:bodyPr/>
                    <a:lstStyle/>
                    <a:p>
                      <a:r>
                        <a:rPr lang="fr-FR" dirty="0"/>
                        <a:t>GENEXPERT</a:t>
                      </a:r>
                    </a:p>
                  </a:txBody>
                  <a:tcPr/>
                </a:tc>
                <a:tc>
                  <a:txBody>
                    <a:bodyPr/>
                    <a:lstStyle/>
                    <a:p>
                      <a:r>
                        <a:rPr lang="fr-SN" sz="1800" b="0" i="0" kern="1200" dirty="0">
                          <a:solidFill>
                            <a:schemeClr val="dk1"/>
                          </a:solidFill>
                          <a:effectLst/>
                          <a:latin typeface="+mn-lt"/>
                          <a:ea typeface="+mn-ea"/>
                          <a:cs typeface="+mn-cs"/>
                        </a:rPr>
                        <a:t>HPV DNA of types 16, 18, 31, 33, 35, 39, 45, 51, 52, 56, 58, 59, and 68 (+ concurrent </a:t>
                      </a:r>
                      <a:r>
                        <a:rPr lang="fr-SN" sz="1800" b="0" i="0" kern="1200" dirty="0" err="1">
                          <a:solidFill>
                            <a:schemeClr val="dk1"/>
                          </a:solidFill>
                          <a:effectLst/>
                          <a:latin typeface="+mn-lt"/>
                          <a:ea typeface="+mn-ea"/>
                          <a:cs typeface="+mn-cs"/>
                        </a:rPr>
                        <a:t>genotype</a:t>
                      </a:r>
                      <a:r>
                        <a:rPr lang="fr-SN" sz="1800" b="0" i="0" kern="1200" dirty="0">
                          <a:solidFill>
                            <a:schemeClr val="dk1"/>
                          </a:solidFill>
                          <a:effectLst/>
                          <a:latin typeface="+mn-lt"/>
                          <a:ea typeface="+mn-ea"/>
                          <a:cs typeface="+mn-cs"/>
                        </a:rPr>
                        <a:t> information for HPV 16, 18 and 45)</a:t>
                      </a:r>
                      <a:endParaRPr lang="fr-FR" dirty="0"/>
                    </a:p>
                  </a:txBody>
                  <a:tcPr/>
                </a:tc>
                <a:tc>
                  <a:txBody>
                    <a:bodyPr/>
                    <a:lstStyle/>
                    <a:p>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Results</a:t>
                      </a:r>
                      <a:r>
                        <a:rPr lang="fr-SN" sz="1800" b="0" i="0" kern="1200" dirty="0">
                          <a:solidFill>
                            <a:schemeClr val="dk1"/>
                          </a:solidFill>
                          <a:effectLst/>
                          <a:latin typeface="+mn-lt"/>
                          <a:ea typeface="+mn-ea"/>
                          <a:cs typeface="+mn-cs"/>
                        </a:rPr>
                        <a:t> are </a:t>
                      </a:r>
                      <a:r>
                        <a:rPr lang="fr-SN" sz="1800" b="0" i="0" kern="1200" dirty="0" err="1">
                          <a:solidFill>
                            <a:schemeClr val="dk1"/>
                          </a:solidFill>
                          <a:effectLst/>
                          <a:latin typeface="+mn-lt"/>
                          <a:ea typeface="+mn-ea"/>
                          <a:cs typeface="+mn-cs"/>
                        </a:rPr>
                        <a:t>available</a:t>
                      </a:r>
                      <a:r>
                        <a:rPr lang="fr-SN" sz="1800" b="0" i="0" kern="1200" dirty="0">
                          <a:solidFill>
                            <a:schemeClr val="dk1"/>
                          </a:solidFill>
                          <a:effectLst/>
                          <a:latin typeface="+mn-lt"/>
                          <a:ea typeface="+mn-ea"/>
                          <a:cs typeface="+mn-cs"/>
                        </a:rPr>
                        <a:t> in 1–2 h</a:t>
                      </a:r>
                      <a:br>
                        <a:rPr lang="fr-SN" dirty="0"/>
                      </a:br>
                      <a:r>
                        <a:rPr lang="fr-SN" sz="1800" b="0" i="0" kern="1200" dirty="0">
                          <a:solidFill>
                            <a:schemeClr val="dk1"/>
                          </a:solidFill>
                          <a:effectLst/>
                          <a:latin typeface="+mn-lt"/>
                          <a:ea typeface="+mn-ea"/>
                          <a:cs typeface="+mn-cs"/>
                        </a:rPr>
                        <a:t>The test platform </a:t>
                      </a:r>
                      <a:r>
                        <a:rPr lang="fr-SN" sz="1800" b="0" i="0" kern="1200" dirty="0" err="1">
                          <a:solidFill>
                            <a:schemeClr val="dk1"/>
                          </a:solidFill>
                          <a:effectLst/>
                          <a:latin typeface="+mn-lt"/>
                          <a:ea typeface="+mn-ea"/>
                          <a:cs typeface="+mn-cs"/>
                        </a:rPr>
                        <a:t>is</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available</a:t>
                      </a:r>
                      <a:r>
                        <a:rPr lang="fr-SN" sz="1800" b="0" i="0" kern="1200" dirty="0">
                          <a:solidFill>
                            <a:schemeClr val="dk1"/>
                          </a:solidFill>
                          <a:effectLst/>
                          <a:latin typeface="+mn-lt"/>
                          <a:ea typeface="+mn-ea"/>
                          <a:cs typeface="+mn-cs"/>
                        </a:rPr>
                        <a:t> in </a:t>
                      </a:r>
                      <a:r>
                        <a:rPr lang="fr-SN" sz="1800" b="0" i="0" kern="1200" dirty="0" err="1">
                          <a:solidFill>
                            <a:schemeClr val="dk1"/>
                          </a:solidFill>
                          <a:effectLst/>
                          <a:latin typeface="+mn-lt"/>
                          <a:ea typeface="+mn-ea"/>
                          <a:cs typeface="+mn-cs"/>
                        </a:rPr>
                        <a:t>many</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low</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resourced</a:t>
                      </a:r>
                      <a:r>
                        <a:rPr lang="fr-SN" sz="1800" b="0" i="0" kern="1200" dirty="0">
                          <a:solidFill>
                            <a:schemeClr val="dk1"/>
                          </a:solidFill>
                          <a:effectLst/>
                          <a:latin typeface="+mn-lt"/>
                          <a:ea typeface="+mn-ea"/>
                          <a:cs typeface="+mn-cs"/>
                        </a:rPr>
                        <a:t> countries (</a:t>
                      </a:r>
                      <a:r>
                        <a:rPr lang="fr-SN" sz="1800" b="0" i="0" kern="1200" dirty="0" err="1">
                          <a:solidFill>
                            <a:schemeClr val="dk1"/>
                          </a:solidFill>
                          <a:effectLst/>
                          <a:latin typeface="+mn-lt"/>
                          <a:ea typeface="+mn-ea"/>
                          <a:cs typeface="+mn-cs"/>
                        </a:rPr>
                        <a:t>used</a:t>
                      </a:r>
                      <a:r>
                        <a:rPr lang="fr-SN" sz="1800" b="0" i="0" kern="1200" dirty="0">
                          <a:solidFill>
                            <a:schemeClr val="dk1"/>
                          </a:solidFill>
                          <a:effectLst/>
                          <a:latin typeface="+mn-lt"/>
                          <a:ea typeface="+mn-ea"/>
                          <a:cs typeface="+mn-cs"/>
                        </a:rPr>
                        <a:t> to </a:t>
                      </a:r>
                      <a:r>
                        <a:rPr lang="fr-SN" sz="1800" b="0" i="0" kern="1200" dirty="0" err="1">
                          <a:solidFill>
                            <a:schemeClr val="dk1"/>
                          </a:solidFill>
                          <a:effectLst/>
                          <a:latin typeface="+mn-lt"/>
                          <a:ea typeface="+mn-ea"/>
                          <a:cs typeface="+mn-cs"/>
                        </a:rPr>
                        <a:t>detect</a:t>
                      </a:r>
                      <a:r>
                        <a:rPr lang="fr-SN" sz="1800" b="0" i="0" kern="1200" dirty="0">
                          <a:solidFill>
                            <a:schemeClr val="dk1"/>
                          </a:solidFill>
                          <a:effectLst/>
                          <a:latin typeface="+mn-lt"/>
                          <a:ea typeface="+mn-ea"/>
                          <a:cs typeface="+mn-cs"/>
                        </a:rPr>
                        <a:t> MDR TB)</a:t>
                      </a:r>
                    </a:p>
                    <a:p>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Sample</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preparation</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very</a:t>
                      </a:r>
                      <a:r>
                        <a:rPr lang="fr-SN" sz="1800" b="0" i="0" kern="1200" dirty="0">
                          <a:solidFill>
                            <a:schemeClr val="dk1"/>
                          </a:solidFill>
                          <a:effectLst/>
                          <a:latin typeface="+mn-lt"/>
                          <a:ea typeface="+mn-ea"/>
                          <a:cs typeface="+mn-cs"/>
                        </a:rPr>
                        <a:t> simple</a:t>
                      </a:r>
                    </a:p>
                    <a:p>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Still</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expensive</a:t>
                      </a:r>
                      <a:endParaRPr lang="fr-FR" dirty="0"/>
                    </a:p>
                  </a:txBody>
                  <a:tcPr/>
                </a:tc>
                <a:extLst>
                  <a:ext uri="{0D108BD9-81ED-4DB2-BD59-A6C34878D82A}">
                    <a16:rowId xmlns:a16="http://schemas.microsoft.com/office/drawing/2014/main" val="2507214048"/>
                  </a:ext>
                </a:extLst>
              </a:tr>
              <a:tr h="370840">
                <a:tc>
                  <a:txBody>
                    <a:bodyPr/>
                    <a:lstStyle/>
                    <a:p>
                      <a:r>
                        <a:rPr lang="fr-FR" dirty="0"/>
                        <a:t>CARE HPV</a:t>
                      </a:r>
                    </a:p>
                  </a:txBody>
                  <a:tcPr/>
                </a:tc>
                <a:tc>
                  <a:txBody>
                    <a:bodyPr/>
                    <a:lstStyle/>
                    <a:p>
                      <a:r>
                        <a:rPr lang="fr-SN" sz="1800" b="0" i="0" kern="1200" dirty="0">
                          <a:solidFill>
                            <a:schemeClr val="dk1"/>
                          </a:solidFill>
                          <a:effectLst/>
                          <a:latin typeface="+mn-lt"/>
                          <a:ea typeface="+mn-ea"/>
                          <a:cs typeface="+mn-cs"/>
                        </a:rPr>
                        <a:t>HPV DNA of types 16, 18, 31, 33, 35, 39, 45, 51, 52, 56, 58, 59, 66 and 68</a:t>
                      </a:r>
                      <a:endParaRPr lang="fr-FR" dirty="0"/>
                    </a:p>
                  </a:txBody>
                  <a:tcPr/>
                </a:tc>
                <a:tc>
                  <a:txBody>
                    <a:bodyPr/>
                    <a:lstStyle/>
                    <a:p>
                      <a:r>
                        <a:rPr lang="fr-SN" sz="1800" b="0" i="0" kern="1200" dirty="0" err="1">
                          <a:solidFill>
                            <a:schemeClr val="dk1"/>
                          </a:solidFill>
                          <a:effectLst/>
                          <a:latin typeface="+mn-lt"/>
                          <a:ea typeface="+mn-ea"/>
                          <a:cs typeface="+mn-cs"/>
                        </a:rPr>
                        <a:t>Does</a:t>
                      </a:r>
                      <a:r>
                        <a:rPr lang="fr-SN" sz="1800" b="0" i="0" kern="1200" dirty="0">
                          <a:solidFill>
                            <a:schemeClr val="dk1"/>
                          </a:solidFill>
                          <a:effectLst/>
                          <a:latin typeface="+mn-lt"/>
                          <a:ea typeface="+mn-ea"/>
                          <a:cs typeface="+mn-cs"/>
                        </a:rPr>
                        <a:t> not </a:t>
                      </a:r>
                      <a:r>
                        <a:rPr lang="fr-SN" sz="1800" b="0" i="0" kern="1200" dirty="0" err="1">
                          <a:solidFill>
                            <a:schemeClr val="dk1"/>
                          </a:solidFill>
                          <a:effectLst/>
                          <a:latin typeface="+mn-lt"/>
                          <a:ea typeface="+mn-ea"/>
                          <a:cs typeface="+mn-cs"/>
                        </a:rPr>
                        <a:t>require</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elaborate</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laboratory</a:t>
                      </a:r>
                      <a:r>
                        <a:rPr lang="fr-SN" sz="1800" b="0" i="0" kern="1200" dirty="0">
                          <a:solidFill>
                            <a:schemeClr val="dk1"/>
                          </a:solidFill>
                          <a:effectLst/>
                          <a:latin typeface="+mn-lt"/>
                          <a:ea typeface="+mn-ea"/>
                          <a:cs typeface="+mn-cs"/>
                        </a:rPr>
                        <a:t> infrastructure</a:t>
                      </a:r>
                      <a:br>
                        <a:rPr lang="fr-SN" dirty="0"/>
                      </a:br>
                      <a:r>
                        <a:rPr lang="fr-SN" sz="1800" b="0" i="0" kern="1200" dirty="0">
                          <a:solidFill>
                            <a:schemeClr val="dk1"/>
                          </a:solidFill>
                          <a:effectLst/>
                          <a:latin typeface="+mn-lt"/>
                          <a:ea typeface="+mn-ea"/>
                          <a:cs typeface="+mn-cs"/>
                        </a:rPr>
                        <a:t>• Flexible </a:t>
                      </a:r>
                      <a:r>
                        <a:rPr lang="fr-SN" sz="1800" b="0" i="0" kern="1200" dirty="0" err="1">
                          <a:solidFill>
                            <a:schemeClr val="dk1"/>
                          </a:solidFill>
                          <a:effectLst/>
                          <a:latin typeface="+mn-lt"/>
                          <a:ea typeface="+mn-ea"/>
                          <a:cs typeface="+mn-cs"/>
                        </a:rPr>
                        <a:t>temperature</a:t>
                      </a:r>
                      <a:r>
                        <a:rPr lang="fr-SN" sz="1800" b="0" i="0" kern="1200" dirty="0">
                          <a:solidFill>
                            <a:schemeClr val="dk1"/>
                          </a:solidFill>
                          <a:effectLst/>
                          <a:latin typeface="+mn-lt"/>
                          <a:ea typeface="+mn-ea"/>
                          <a:cs typeface="+mn-cs"/>
                        </a:rPr>
                        <a:t> ranges</a:t>
                      </a:r>
                      <a:br>
                        <a:rPr lang="fr-SN" dirty="0"/>
                      </a:br>
                      <a:r>
                        <a:rPr lang="fr-SN" sz="1800" b="0" i="0" kern="1200" dirty="0">
                          <a:solidFill>
                            <a:schemeClr val="dk1"/>
                          </a:solidFill>
                          <a:effectLst/>
                          <a:latin typeface="+mn-lt"/>
                          <a:ea typeface="+mn-ea"/>
                          <a:cs typeface="+mn-cs"/>
                        </a:rPr>
                        <a:t>• Minimal training </a:t>
                      </a:r>
                      <a:r>
                        <a:rPr lang="fr-SN" sz="1800" b="0" i="0" kern="1200" dirty="0" err="1">
                          <a:solidFill>
                            <a:schemeClr val="dk1"/>
                          </a:solidFill>
                          <a:effectLst/>
                          <a:latin typeface="+mn-lt"/>
                          <a:ea typeface="+mn-ea"/>
                          <a:cs typeface="+mn-cs"/>
                        </a:rPr>
                        <a:t>needs</a:t>
                      </a:r>
                      <a:br>
                        <a:rPr lang="fr-SN" dirty="0"/>
                      </a:br>
                      <a:r>
                        <a:rPr lang="fr-SN" sz="1800" b="0" i="0" kern="1200" dirty="0">
                          <a:solidFill>
                            <a:schemeClr val="dk1"/>
                          </a:solidFill>
                          <a:effectLst/>
                          <a:latin typeface="+mn-lt"/>
                          <a:ea typeface="+mn-ea"/>
                          <a:cs typeface="+mn-cs"/>
                        </a:rPr>
                        <a:t>• Run time 2.5 h</a:t>
                      </a:r>
                      <a:br>
                        <a:rPr lang="fr-SN" dirty="0"/>
                      </a:b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Less</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expensive</a:t>
                      </a:r>
                      <a:br>
                        <a:rPr lang="fr-SN" dirty="0"/>
                      </a:b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Genotype</a:t>
                      </a:r>
                      <a:r>
                        <a:rPr lang="fr-SN" sz="1800" b="0" i="0" kern="1200" dirty="0">
                          <a:solidFill>
                            <a:schemeClr val="dk1"/>
                          </a:solidFill>
                          <a:effectLst/>
                          <a:latin typeface="+mn-lt"/>
                          <a:ea typeface="+mn-ea"/>
                          <a:cs typeface="+mn-cs"/>
                        </a:rPr>
                        <a:t> information not </a:t>
                      </a:r>
                      <a:r>
                        <a:rPr lang="fr-SN" sz="1800" b="0" i="0" kern="1200" dirty="0" err="1">
                          <a:solidFill>
                            <a:schemeClr val="dk1"/>
                          </a:solidFill>
                          <a:effectLst/>
                          <a:latin typeface="+mn-lt"/>
                          <a:ea typeface="+mn-ea"/>
                          <a:cs typeface="+mn-cs"/>
                        </a:rPr>
                        <a:t>obtained</a:t>
                      </a:r>
                      <a:endParaRPr lang="fr-FR" dirty="0"/>
                    </a:p>
                  </a:txBody>
                  <a:tcPr/>
                </a:tc>
                <a:extLst>
                  <a:ext uri="{0D108BD9-81ED-4DB2-BD59-A6C34878D82A}">
                    <a16:rowId xmlns:a16="http://schemas.microsoft.com/office/drawing/2014/main" val="526339387"/>
                  </a:ext>
                </a:extLst>
              </a:tr>
              <a:tr h="370840">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286302270"/>
                  </a:ext>
                </a:extLst>
              </a:tr>
            </a:tbl>
          </a:graphicData>
        </a:graphic>
      </p:graphicFrame>
      <p:sp>
        <p:nvSpPr>
          <p:cNvPr id="8" name="Espace réservé du numéro de diapositive 7">
            <a:extLst>
              <a:ext uri="{FF2B5EF4-FFF2-40B4-BE49-F238E27FC236}">
                <a16:creationId xmlns:a16="http://schemas.microsoft.com/office/drawing/2014/main" id="{6AFE246B-9316-C6BE-3B2A-F965F9587149}"/>
              </a:ext>
            </a:extLst>
          </p:cNvPr>
          <p:cNvSpPr>
            <a:spLocks noGrp="1"/>
          </p:cNvSpPr>
          <p:nvPr>
            <p:ph type="sldNum" sz="quarter" idx="12"/>
          </p:nvPr>
        </p:nvSpPr>
        <p:spPr/>
        <p:txBody>
          <a:bodyPr/>
          <a:lstStyle/>
          <a:p>
            <a:fld id="{EE6D8F7B-0F65-0641-B01D-DF5A2CB3B960}" type="slidenum">
              <a:rPr lang="fr-FR" smtClean="0"/>
              <a:t>25</a:t>
            </a:fld>
            <a:endParaRPr lang="fr-FR"/>
          </a:p>
        </p:txBody>
      </p:sp>
    </p:spTree>
    <p:extLst>
      <p:ext uri="{BB962C8B-B14F-4D97-AF65-F5344CB8AC3E}">
        <p14:creationId xmlns:p14="http://schemas.microsoft.com/office/powerpoint/2010/main" val="3108680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9136CE8-9AA7-B8EB-1C0D-C4C126D908FD}"/>
              </a:ext>
            </a:extLst>
          </p:cNvPr>
          <p:cNvSpPr txBox="1">
            <a:spLocks noGrp="1"/>
          </p:cNvSpPr>
          <p:nvPr>
            <p:ph type="title"/>
          </p:nvPr>
        </p:nvSpPr>
        <p:spPr>
          <a:xfrm>
            <a:off x="81023" y="0"/>
            <a:ext cx="12192000"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4" name="Rectangle 2">
            <a:extLst>
              <a:ext uri="{FF2B5EF4-FFF2-40B4-BE49-F238E27FC236}">
                <a16:creationId xmlns:a16="http://schemas.microsoft.com/office/drawing/2014/main" id="{0DCF6103-22F1-4AA5-D9A3-818D082FD491}"/>
              </a:ext>
            </a:extLst>
          </p:cNvPr>
          <p:cNvSpPr txBox="1">
            <a:spLocks noChangeArrowheads="1"/>
          </p:cNvSpPr>
          <p:nvPr/>
        </p:nvSpPr>
        <p:spPr>
          <a:xfrm>
            <a:off x="81023" y="831789"/>
            <a:ext cx="4444678" cy="566683"/>
          </a:xfrm>
          <a:prstGeom prst="rect">
            <a:avLst/>
          </a:prstGeom>
          <a:ln w="28575">
            <a:solidFill>
              <a:srgbClr val="F79646"/>
            </a:solidFill>
            <a:miter lim="800000"/>
            <a:headEnd/>
            <a:tailEnd/>
          </a:ln>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6600" b="1" dirty="0">
                <a:solidFill>
                  <a:schemeClr val="accent2"/>
                </a:solidFill>
                <a:latin typeface="Arial Black" panose="020B0604020202020204" pitchFamily="34" charset="0"/>
              </a:rPr>
              <a:t>Test viral HPV </a:t>
            </a:r>
            <a:endParaRPr lang="en-US" altLang="fr-FR" sz="6600" b="1" dirty="0">
              <a:solidFill>
                <a:schemeClr val="accent2"/>
              </a:solidFill>
              <a:latin typeface="Arial Black" panose="020B0604020202020204" pitchFamily="34" charset="0"/>
            </a:endParaRPr>
          </a:p>
        </p:txBody>
      </p:sp>
      <p:graphicFrame>
        <p:nvGraphicFramePr>
          <p:cNvPr id="5" name="Tableau 4">
            <a:extLst>
              <a:ext uri="{FF2B5EF4-FFF2-40B4-BE49-F238E27FC236}">
                <a16:creationId xmlns:a16="http://schemas.microsoft.com/office/drawing/2014/main" id="{145D4FAC-0A1F-7FD0-2F1B-B97C7F508963}"/>
              </a:ext>
            </a:extLst>
          </p:cNvPr>
          <p:cNvGraphicFramePr>
            <a:graphicFrameLocks noGrp="1"/>
          </p:cNvGraphicFramePr>
          <p:nvPr>
            <p:extLst>
              <p:ext uri="{D42A27DB-BD31-4B8C-83A1-F6EECF244321}">
                <p14:modId xmlns:p14="http://schemas.microsoft.com/office/powerpoint/2010/main" val="1117768552"/>
              </p:ext>
            </p:extLst>
          </p:nvPr>
        </p:nvGraphicFramePr>
        <p:xfrm>
          <a:off x="81023" y="1528530"/>
          <a:ext cx="11979798" cy="4759960"/>
        </p:xfrm>
        <a:graphic>
          <a:graphicData uri="http://schemas.openxmlformats.org/drawingml/2006/table">
            <a:tbl>
              <a:tblPr firstRow="1" bandRow="1">
                <a:tableStyleId>{5C22544A-7EE6-4342-B048-85BDC9FD1C3A}</a:tableStyleId>
              </a:tblPr>
              <a:tblGrid>
                <a:gridCol w="3993266">
                  <a:extLst>
                    <a:ext uri="{9D8B030D-6E8A-4147-A177-3AD203B41FA5}">
                      <a16:colId xmlns:a16="http://schemas.microsoft.com/office/drawing/2014/main" val="2520270118"/>
                    </a:ext>
                  </a:extLst>
                </a:gridCol>
                <a:gridCol w="3993266">
                  <a:extLst>
                    <a:ext uri="{9D8B030D-6E8A-4147-A177-3AD203B41FA5}">
                      <a16:colId xmlns:a16="http://schemas.microsoft.com/office/drawing/2014/main" val="2660585246"/>
                    </a:ext>
                  </a:extLst>
                </a:gridCol>
                <a:gridCol w="3993266">
                  <a:extLst>
                    <a:ext uri="{9D8B030D-6E8A-4147-A177-3AD203B41FA5}">
                      <a16:colId xmlns:a16="http://schemas.microsoft.com/office/drawing/2014/main" val="3300716622"/>
                    </a:ext>
                  </a:extLst>
                </a:gridCol>
              </a:tblGrid>
              <a:tr h="370840">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3639767354"/>
                  </a:ext>
                </a:extLst>
              </a:tr>
              <a:tr h="370840">
                <a:tc>
                  <a:txBody>
                    <a:bodyPr/>
                    <a:lstStyle/>
                    <a:p>
                      <a:r>
                        <a:rPr lang="fr-FR" dirty="0"/>
                        <a:t>COBAS HPV HR</a:t>
                      </a:r>
                    </a:p>
                  </a:txBody>
                  <a:tcPr/>
                </a:tc>
                <a:tc>
                  <a:txBody>
                    <a:bodyPr/>
                    <a:lstStyle/>
                    <a:p>
                      <a:r>
                        <a:rPr lang="fr-SN" sz="1800" b="0" i="0" kern="1200" dirty="0">
                          <a:solidFill>
                            <a:schemeClr val="dk1"/>
                          </a:solidFill>
                          <a:effectLst/>
                          <a:latin typeface="+mn-lt"/>
                          <a:ea typeface="+mn-ea"/>
                          <a:cs typeface="+mn-cs"/>
                        </a:rPr>
                        <a:t>Concurrent </a:t>
                      </a:r>
                      <a:r>
                        <a:rPr lang="fr-SN" sz="1800" b="0" i="0" kern="1200" dirty="0" err="1">
                          <a:solidFill>
                            <a:schemeClr val="dk1"/>
                          </a:solidFill>
                          <a:effectLst/>
                          <a:latin typeface="+mn-lt"/>
                          <a:ea typeface="+mn-ea"/>
                          <a:cs typeface="+mn-cs"/>
                        </a:rPr>
                        <a:t>individual</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genotyping</a:t>
                      </a:r>
                      <a:r>
                        <a:rPr lang="fr-SN" sz="1800" b="0" i="0" kern="1200" dirty="0">
                          <a:solidFill>
                            <a:schemeClr val="dk1"/>
                          </a:solidFill>
                          <a:effectLst/>
                          <a:latin typeface="+mn-lt"/>
                          <a:ea typeface="+mn-ea"/>
                          <a:cs typeface="+mn-cs"/>
                        </a:rPr>
                        <a:t> for types 16/18 and </a:t>
                      </a:r>
                      <a:r>
                        <a:rPr lang="fr-SN" sz="1800" b="0" i="0" kern="1200" dirty="0" err="1">
                          <a:solidFill>
                            <a:schemeClr val="dk1"/>
                          </a:solidFill>
                          <a:effectLst/>
                          <a:latin typeface="+mn-lt"/>
                          <a:ea typeface="+mn-ea"/>
                          <a:cs typeface="+mn-cs"/>
                        </a:rPr>
                        <a:t>pooled</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detection</a:t>
                      </a:r>
                      <a:r>
                        <a:rPr lang="fr-SN" sz="1800" b="0" i="0" kern="1200" dirty="0">
                          <a:solidFill>
                            <a:schemeClr val="dk1"/>
                          </a:solidFill>
                          <a:effectLst/>
                          <a:latin typeface="+mn-lt"/>
                          <a:ea typeface="+mn-ea"/>
                          <a:cs typeface="+mn-cs"/>
                        </a:rPr>
                        <a:t> of types 31, 33, 35, 39, 45, 51, 52, 56, 58, 59, 66 and 68</a:t>
                      </a:r>
                      <a:endParaRPr lang="fr-FR" dirty="0"/>
                    </a:p>
                  </a:txBody>
                  <a:tcPr/>
                </a:tc>
                <a:tc>
                  <a:txBody>
                    <a:bodyPr/>
                    <a:lstStyle/>
                    <a:p>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Simultaneous</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detection</a:t>
                      </a:r>
                      <a:r>
                        <a:rPr lang="fr-SN" sz="1800" b="0" i="0" kern="1200" dirty="0">
                          <a:solidFill>
                            <a:schemeClr val="dk1"/>
                          </a:solidFill>
                          <a:effectLst/>
                          <a:latin typeface="+mn-lt"/>
                          <a:ea typeface="+mn-ea"/>
                          <a:cs typeface="+mn-cs"/>
                        </a:rPr>
                        <a:t> of types 16/18 </a:t>
                      </a:r>
                      <a:r>
                        <a:rPr lang="fr-SN" sz="1800" b="0" i="0" kern="1200" dirty="0" err="1">
                          <a:solidFill>
                            <a:schemeClr val="dk1"/>
                          </a:solidFill>
                          <a:effectLst/>
                          <a:latin typeface="+mn-lt"/>
                          <a:ea typeface="+mn-ea"/>
                          <a:cs typeface="+mn-cs"/>
                        </a:rPr>
                        <a:t>allows</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triaging</a:t>
                      </a:r>
                      <a:endParaRPr lang="fr-FR" dirty="0"/>
                    </a:p>
                  </a:txBody>
                  <a:tcPr/>
                </a:tc>
                <a:extLst>
                  <a:ext uri="{0D108BD9-81ED-4DB2-BD59-A6C34878D82A}">
                    <a16:rowId xmlns:a16="http://schemas.microsoft.com/office/drawing/2014/main" val="720489712"/>
                  </a:ext>
                </a:extLst>
              </a:tr>
              <a:tr h="370840">
                <a:tc>
                  <a:txBody>
                    <a:bodyPr/>
                    <a:lstStyle/>
                    <a:p>
                      <a:r>
                        <a:rPr lang="fr-FR" dirty="0"/>
                        <a:t>APTIMA HPV</a:t>
                      </a:r>
                    </a:p>
                  </a:txBody>
                  <a:tcPr/>
                </a:tc>
                <a:tc>
                  <a:txBody>
                    <a:bodyPr/>
                    <a:lstStyle/>
                    <a:p>
                      <a:r>
                        <a:rPr lang="fr-SN" sz="1800" b="0" i="0" kern="1200" dirty="0" err="1">
                          <a:solidFill>
                            <a:schemeClr val="dk1"/>
                          </a:solidFill>
                          <a:effectLst/>
                          <a:latin typeface="+mn-lt"/>
                          <a:ea typeface="+mn-ea"/>
                          <a:cs typeface="+mn-cs"/>
                        </a:rPr>
                        <a:t>mRNA</a:t>
                      </a:r>
                      <a:r>
                        <a:rPr lang="fr-SN" sz="1800" b="0" i="0" kern="1200" dirty="0">
                          <a:solidFill>
                            <a:schemeClr val="dk1"/>
                          </a:solidFill>
                          <a:effectLst/>
                          <a:latin typeface="+mn-lt"/>
                          <a:ea typeface="+mn-ea"/>
                          <a:cs typeface="+mn-cs"/>
                        </a:rPr>
                        <a:t> of E6/E7 of types 31, 33, 35, 39, 45, 51, 52, 56, 58, 59, 66 and 68</a:t>
                      </a: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SN" sz="1800" b="0" i="0" kern="1200" dirty="0">
                          <a:solidFill>
                            <a:schemeClr val="dk1"/>
                          </a:solidFill>
                          <a:effectLst/>
                          <a:latin typeface="+mn-lt"/>
                          <a:ea typeface="+mn-ea"/>
                          <a:cs typeface="+mn-cs"/>
                        </a:rPr>
                        <a:t>More </a:t>
                      </a:r>
                      <a:r>
                        <a:rPr lang="fr-SN" sz="1800" b="0" i="0" kern="1200" dirty="0" err="1">
                          <a:solidFill>
                            <a:schemeClr val="dk1"/>
                          </a:solidFill>
                          <a:effectLst/>
                          <a:latin typeface="+mn-lt"/>
                          <a:ea typeface="+mn-ea"/>
                          <a:cs typeface="+mn-cs"/>
                        </a:rPr>
                        <a:t>predictive</a:t>
                      </a:r>
                      <a:r>
                        <a:rPr lang="fr-SN" sz="1800" b="0" i="0" kern="1200" dirty="0">
                          <a:solidFill>
                            <a:schemeClr val="dk1"/>
                          </a:solidFill>
                          <a:effectLst/>
                          <a:latin typeface="+mn-lt"/>
                          <a:ea typeface="+mn-ea"/>
                          <a:cs typeface="+mn-cs"/>
                        </a:rPr>
                        <a:t> of </a:t>
                      </a:r>
                      <a:r>
                        <a:rPr lang="fr-SN" sz="1800" b="0" i="0" kern="1200" dirty="0" err="1">
                          <a:solidFill>
                            <a:schemeClr val="dk1"/>
                          </a:solidFill>
                          <a:effectLst/>
                          <a:latin typeface="+mn-lt"/>
                          <a:ea typeface="+mn-ea"/>
                          <a:cs typeface="+mn-cs"/>
                        </a:rPr>
                        <a:t>lesions</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with</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potential</a:t>
                      </a:r>
                      <a:r>
                        <a:rPr lang="fr-SN" sz="1800" b="0" i="0" kern="1200" dirty="0">
                          <a:solidFill>
                            <a:schemeClr val="dk1"/>
                          </a:solidFill>
                          <a:effectLst/>
                          <a:latin typeface="+mn-lt"/>
                          <a:ea typeface="+mn-ea"/>
                          <a:cs typeface="+mn-cs"/>
                        </a:rPr>
                        <a:t> for progression</a:t>
                      </a:r>
                      <a:br>
                        <a:rPr lang="fr-SN" dirty="0"/>
                      </a:br>
                      <a:r>
                        <a:rPr lang="fr-SN" sz="1800" b="0" i="0" kern="1200" dirty="0" err="1">
                          <a:solidFill>
                            <a:schemeClr val="dk1"/>
                          </a:solidFill>
                          <a:effectLst/>
                          <a:latin typeface="+mn-lt"/>
                          <a:ea typeface="+mn-ea"/>
                          <a:cs typeface="+mn-cs"/>
                        </a:rPr>
                        <a:t>Less</a:t>
                      </a:r>
                      <a:r>
                        <a:rPr lang="fr-SN" sz="1800" b="0" i="0" kern="1200" dirty="0">
                          <a:solidFill>
                            <a:schemeClr val="dk1"/>
                          </a:solidFill>
                          <a:effectLst/>
                          <a:latin typeface="+mn-lt"/>
                          <a:ea typeface="+mn-ea"/>
                          <a:cs typeface="+mn-cs"/>
                        </a:rPr>
                        <a:t> cross </a:t>
                      </a:r>
                      <a:r>
                        <a:rPr lang="fr-SN" sz="1800" b="0" i="0" kern="1200" dirty="0" err="1">
                          <a:solidFill>
                            <a:schemeClr val="dk1"/>
                          </a:solidFill>
                          <a:effectLst/>
                          <a:latin typeface="+mn-lt"/>
                          <a:ea typeface="+mn-ea"/>
                          <a:cs typeface="+mn-cs"/>
                        </a:rPr>
                        <a:t>reaction</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with</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low</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risk</a:t>
                      </a:r>
                      <a:r>
                        <a:rPr lang="fr-SN" sz="1800" b="0" i="0" kern="1200" dirty="0">
                          <a:solidFill>
                            <a:schemeClr val="dk1"/>
                          </a:solidFill>
                          <a:effectLst/>
                          <a:latin typeface="+mn-lt"/>
                          <a:ea typeface="+mn-ea"/>
                          <a:cs typeface="+mn-cs"/>
                        </a:rPr>
                        <a:t> types</a:t>
                      </a:r>
                      <a:br>
                        <a:rPr lang="fr-SN" dirty="0"/>
                      </a:br>
                      <a:r>
                        <a:rPr lang="fr-SN" sz="1800" b="0" i="0" kern="1200" dirty="0" err="1">
                          <a:solidFill>
                            <a:schemeClr val="dk1"/>
                          </a:solidFill>
                          <a:effectLst/>
                          <a:latin typeface="+mn-lt"/>
                          <a:ea typeface="+mn-ea"/>
                          <a:cs typeface="+mn-cs"/>
                        </a:rPr>
                        <a:t>Sample</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storage</a:t>
                      </a:r>
                      <a:r>
                        <a:rPr lang="fr-SN" sz="1800" b="0" i="0" kern="1200" dirty="0">
                          <a:solidFill>
                            <a:schemeClr val="dk1"/>
                          </a:solidFill>
                          <a:effectLst/>
                          <a:latin typeface="+mn-lt"/>
                          <a:ea typeface="+mn-ea"/>
                          <a:cs typeface="+mn-cs"/>
                        </a:rPr>
                        <a:t> conditions more </a:t>
                      </a:r>
                      <a:r>
                        <a:rPr lang="fr-SN" sz="1800" b="0" i="0" kern="1200" dirty="0" err="1">
                          <a:solidFill>
                            <a:schemeClr val="dk1"/>
                          </a:solidFill>
                          <a:effectLst/>
                          <a:latin typeface="+mn-lt"/>
                          <a:ea typeface="+mn-ea"/>
                          <a:cs typeface="+mn-cs"/>
                        </a:rPr>
                        <a:t>stringent</a:t>
                      </a:r>
                      <a:endParaRPr lang="fr-FR" dirty="0"/>
                    </a:p>
                    <a:p>
                      <a:endParaRPr lang="fr-FR" dirty="0"/>
                    </a:p>
                  </a:txBody>
                  <a:tcPr/>
                </a:tc>
                <a:extLst>
                  <a:ext uri="{0D108BD9-81ED-4DB2-BD59-A6C34878D82A}">
                    <a16:rowId xmlns:a16="http://schemas.microsoft.com/office/drawing/2014/main" val="2507214048"/>
                  </a:ext>
                </a:extLst>
              </a:tr>
              <a:tr h="370840">
                <a:tc>
                  <a:txBody>
                    <a:bodyPr/>
                    <a:lstStyle/>
                    <a:p>
                      <a:r>
                        <a:rPr lang="fr-FR" dirty="0"/>
                        <a:t>PRETECT HPV</a:t>
                      </a:r>
                    </a:p>
                  </a:txBody>
                  <a:tcPr/>
                </a:tc>
                <a:tc>
                  <a:txBody>
                    <a:bodyPr/>
                    <a:lstStyle/>
                    <a:p>
                      <a:r>
                        <a:rPr lang="fr-SN" sz="1800" b="0" i="0" kern="1200" dirty="0" err="1">
                          <a:solidFill>
                            <a:schemeClr val="dk1"/>
                          </a:solidFill>
                          <a:effectLst/>
                          <a:latin typeface="+mn-lt"/>
                          <a:ea typeface="+mn-ea"/>
                          <a:cs typeface="+mn-cs"/>
                        </a:rPr>
                        <a:t>mRNA</a:t>
                      </a:r>
                      <a:r>
                        <a:rPr lang="fr-SN" sz="1800" b="0" i="0" kern="1200" dirty="0">
                          <a:solidFill>
                            <a:schemeClr val="dk1"/>
                          </a:solidFill>
                          <a:effectLst/>
                          <a:latin typeface="+mn-lt"/>
                          <a:ea typeface="+mn-ea"/>
                          <a:cs typeface="+mn-cs"/>
                        </a:rPr>
                        <a:t> of E6/E7 of types 16, 18, 31, 33, 45</a:t>
                      </a:r>
                      <a:endParaRPr lang="fr-FR" dirty="0"/>
                    </a:p>
                  </a:txBody>
                  <a:tcPr/>
                </a:tc>
                <a:tc>
                  <a:txBody>
                    <a:bodyPr/>
                    <a:lstStyle/>
                    <a:p>
                      <a:r>
                        <a:rPr lang="fr-SN" sz="1800" b="0" i="0" kern="1200" dirty="0">
                          <a:solidFill>
                            <a:schemeClr val="dk1"/>
                          </a:solidFill>
                          <a:effectLst/>
                          <a:latin typeface="+mn-lt"/>
                          <a:ea typeface="+mn-ea"/>
                          <a:cs typeface="+mn-cs"/>
                        </a:rPr>
                        <a:t>More </a:t>
                      </a:r>
                      <a:r>
                        <a:rPr lang="fr-SN" sz="1800" b="0" i="0" kern="1200" dirty="0" err="1">
                          <a:solidFill>
                            <a:schemeClr val="dk1"/>
                          </a:solidFill>
                          <a:effectLst/>
                          <a:latin typeface="+mn-lt"/>
                          <a:ea typeface="+mn-ea"/>
                          <a:cs typeface="+mn-cs"/>
                        </a:rPr>
                        <a:t>predictive</a:t>
                      </a:r>
                      <a:r>
                        <a:rPr lang="fr-SN" sz="1800" b="0" i="0" kern="1200" dirty="0">
                          <a:solidFill>
                            <a:schemeClr val="dk1"/>
                          </a:solidFill>
                          <a:effectLst/>
                          <a:latin typeface="+mn-lt"/>
                          <a:ea typeface="+mn-ea"/>
                          <a:cs typeface="+mn-cs"/>
                        </a:rPr>
                        <a:t> of </a:t>
                      </a:r>
                      <a:r>
                        <a:rPr lang="fr-SN" sz="1800" b="0" i="0" kern="1200" dirty="0" err="1">
                          <a:solidFill>
                            <a:schemeClr val="dk1"/>
                          </a:solidFill>
                          <a:effectLst/>
                          <a:latin typeface="+mn-lt"/>
                          <a:ea typeface="+mn-ea"/>
                          <a:cs typeface="+mn-cs"/>
                        </a:rPr>
                        <a:t>lesions</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with</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potential</a:t>
                      </a:r>
                      <a:r>
                        <a:rPr lang="fr-SN" sz="1800" b="0" i="0" kern="1200" dirty="0">
                          <a:solidFill>
                            <a:schemeClr val="dk1"/>
                          </a:solidFill>
                          <a:effectLst/>
                          <a:latin typeface="+mn-lt"/>
                          <a:ea typeface="+mn-ea"/>
                          <a:cs typeface="+mn-cs"/>
                        </a:rPr>
                        <a:t> for progression</a:t>
                      </a:r>
                      <a:br>
                        <a:rPr lang="fr-SN" dirty="0"/>
                      </a:b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Less</a:t>
                      </a:r>
                      <a:r>
                        <a:rPr lang="fr-SN" sz="1800" b="0" i="0" kern="1200" dirty="0">
                          <a:solidFill>
                            <a:schemeClr val="dk1"/>
                          </a:solidFill>
                          <a:effectLst/>
                          <a:latin typeface="+mn-lt"/>
                          <a:ea typeface="+mn-ea"/>
                          <a:cs typeface="+mn-cs"/>
                        </a:rPr>
                        <a:t> sensitive due </a:t>
                      </a:r>
                      <a:r>
                        <a:rPr lang="fr-SN" sz="1800" b="0" i="0" kern="1200" dirty="0" err="1">
                          <a:solidFill>
                            <a:schemeClr val="dk1"/>
                          </a:solidFill>
                          <a:effectLst/>
                          <a:latin typeface="+mn-lt"/>
                          <a:ea typeface="+mn-ea"/>
                          <a:cs typeface="+mn-cs"/>
                        </a:rPr>
                        <a:t>limited</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genotype</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detection</a:t>
                      </a:r>
                      <a:br>
                        <a:rPr lang="fr-SN" dirty="0"/>
                      </a:br>
                      <a:r>
                        <a:rPr lang="fr-SN" sz="1800" b="0" i="0" kern="1200" dirty="0" err="1">
                          <a:solidFill>
                            <a:schemeClr val="dk1"/>
                          </a:solidFill>
                          <a:effectLst/>
                          <a:latin typeface="+mn-lt"/>
                          <a:ea typeface="+mn-ea"/>
                          <a:cs typeface="+mn-cs"/>
                        </a:rPr>
                        <a:t>Sample</a:t>
                      </a:r>
                      <a:r>
                        <a:rPr lang="fr-SN" sz="1800" b="0" i="0" kern="1200" dirty="0">
                          <a:solidFill>
                            <a:schemeClr val="dk1"/>
                          </a:solidFill>
                          <a:effectLst/>
                          <a:latin typeface="+mn-lt"/>
                          <a:ea typeface="+mn-ea"/>
                          <a:cs typeface="+mn-cs"/>
                        </a:rPr>
                        <a:t> </a:t>
                      </a:r>
                      <a:r>
                        <a:rPr lang="fr-SN" sz="1800" b="0" i="0" kern="1200" dirty="0" err="1">
                          <a:solidFill>
                            <a:schemeClr val="dk1"/>
                          </a:solidFill>
                          <a:effectLst/>
                          <a:latin typeface="+mn-lt"/>
                          <a:ea typeface="+mn-ea"/>
                          <a:cs typeface="+mn-cs"/>
                        </a:rPr>
                        <a:t>storage</a:t>
                      </a:r>
                      <a:r>
                        <a:rPr lang="fr-SN" sz="1800" b="0" i="0" kern="1200" dirty="0">
                          <a:solidFill>
                            <a:schemeClr val="dk1"/>
                          </a:solidFill>
                          <a:effectLst/>
                          <a:latin typeface="+mn-lt"/>
                          <a:ea typeface="+mn-ea"/>
                          <a:cs typeface="+mn-cs"/>
                        </a:rPr>
                        <a:t> conditions mo</a:t>
                      </a:r>
                      <a:endParaRPr lang="fr-FR" dirty="0"/>
                    </a:p>
                  </a:txBody>
                  <a:tcPr/>
                </a:tc>
                <a:extLst>
                  <a:ext uri="{0D108BD9-81ED-4DB2-BD59-A6C34878D82A}">
                    <a16:rowId xmlns:a16="http://schemas.microsoft.com/office/drawing/2014/main" val="526339387"/>
                  </a:ext>
                </a:extLst>
              </a:tr>
            </a:tbl>
          </a:graphicData>
        </a:graphic>
      </p:graphicFrame>
      <p:sp>
        <p:nvSpPr>
          <p:cNvPr id="7" name="Espace réservé du numéro de diapositive 6">
            <a:extLst>
              <a:ext uri="{FF2B5EF4-FFF2-40B4-BE49-F238E27FC236}">
                <a16:creationId xmlns:a16="http://schemas.microsoft.com/office/drawing/2014/main" id="{AF4EA94F-F436-C299-65D7-2647714C0E7F}"/>
              </a:ext>
            </a:extLst>
          </p:cNvPr>
          <p:cNvSpPr>
            <a:spLocks noGrp="1"/>
          </p:cNvSpPr>
          <p:nvPr>
            <p:ph type="sldNum" sz="quarter" idx="12"/>
          </p:nvPr>
        </p:nvSpPr>
        <p:spPr/>
        <p:txBody>
          <a:bodyPr/>
          <a:lstStyle/>
          <a:p>
            <a:fld id="{EE6D8F7B-0F65-0641-B01D-DF5A2CB3B960}" type="slidenum">
              <a:rPr lang="fr-FR" smtClean="0"/>
              <a:t>26</a:t>
            </a:fld>
            <a:endParaRPr lang="fr-FR"/>
          </a:p>
        </p:txBody>
      </p:sp>
    </p:spTree>
    <p:extLst>
      <p:ext uri="{BB962C8B-B14F-4D97-AF65-F5344CB8AC3E}">
        <p14:creationId xmlns:p14="http://schemas.microsoft.com/office/powerpoint/2010/main" val="662551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1" descr="https://cytojournal.com/content/105/2022/19/1/img/Cytojournal-19-23-g003.png">
            <a:extLst>
              <a:ext uri="{FF2B5EF4-FFF2-40B4-BE49-F238E27FC236}">
                <a16:creationId xmlns:a16="http://schemas.microsoft.com/office/drawing/2014/main" id="{58C60F09-0AB9-D373-64DE-20323E448B8D}"/>
              </a:ext>
            </a:extLst>
          </p:cNvPr>
          <p:cNvPicPr>
            <a:picLocks noChangeAspect="1"/>
          </p:cNvPicPr>
          <p:nvPr/>
        </p:nvPicPr>
        <p:blipFill>
          <a:blip r:embed="rId2"/>
          <a:srcRect/>
          <a:stretch/>
        </p:blipFill>
        <p:spPr>
          <a:xfrm>
            <a:off x="1234848" y="1606045"/>
            <a:ext cx="10374303" cy="4285469"/>
          </a:xfrm>
          <a:prstGeom prst="rect">
            <a:avLst/>
          </a:prstGeom>
        </p:spPr>
      </p:pic>
      <p:sp>
        <p:nvSpPr>
          <p:cNvPr id="4" name="Titre 2">
            <a:extLst>
              <a:ext uri="{FF2B5EF4-FFF2-40B4-BE49-F238E27FC236}">
                <a16:creationId xmlns:a16="http://schemas.microsoft.com/office/drawing/2014/main" id="{F2BD8A3E-0689-9C07-29CD-FB6A06C863C2}"/>
              </a:ext>
            </a:extLst>
          </p:cNvPr>
          <p:cNvSpPr txBox="1">
            <a:spLocks noGrp="1"/>
          </p:cNvSpPr>
          <p:nvPr>
            <p:ph type="title"/>
          </p:nvPr>
        </p:nvSpPr>
        <p:spPr>
          <a:xfrm>
            <a:off x="0" y="0"/>
            <a:ext cx="12192000"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5" name="ZoneTexte 4">
            <a:extLst>
              <a:ext uri="{FF2B5EF4-FFF2-40B4-BE49-F238E27FC236}">
                <a16:creationId xmlns:a16="http://schemas.microsoft.com/office/drawing/2014/main" id="{32374DE7-0F6E-3D0D-F31E-DC35B022A997}"/>
              </a:ext>
            </a:extLst>
          </p:cNvPr>
          <p:cNvSpPr txBox="1"/>
          <p:nvPr/>
        </p:nvSpPr>
        <p:spPr>
          <a:xfrm>
            <a:off x="0" y="777953"/>
            <a:ext cx="8418786" cy="461665"/>
          </a:xfrm>
          <a:prstGeom prst="rect">
            <a:avLst/>
          </a:prstGeom>
          <a:noFill/>
        </p:spPr>
        <p:txBody>
          <a:bodyPr wrap="square" rtlCol="0">
            <a:spAutoFit/>
          </a:bodyPr>
          <a:lstStyle/>
          <a:p>
            <a:r>
              <a:rPr lang="fr-FR" sz="2400" b="1" dirty="0">
                <a:solidFill>
                  <a:schemeClr val="accent2"/>
                </a:solidFill>
                <a:latin typeface="Tahoma" panose="020B0604030504040204" pitchFamily="34" charset="0"/>
                <a:ea typeface="Tahoma" panose="020B0604030504040204" pitchFamily="34" charset="0"/>
                <a:cs typeface="Tahoma" panose="020B0604030504040204" pitchFamily="34" charset="0"/>
              </a:rPr>
              <a:t>Conduite à tenir devant un test viral HPV 	positif  </a:t>
            </a:r>
          </a:p>
        </p:txBody>
      </p:sp>
      <p:sp>
        <p:nvSpPr>
          <p:cNvPr id="7" name="Object 2">
            <a:extLst>
              <a:ext uri="{FF2B5EF4-FFF2-40B4-BE49-F238E27FC236}">
                <a16:creationId xmlns:a16="http://schemas.microsoft.com/office/drawing/2014/main" id="{6DA15BF9-5C4F-2628-4D99-7B02F31349F2}"/>
              </a:ext>
            </a:extLst>
          </p:cNvPr>
          <p:cNvSpPr/>
          <p:nvPr/>
        </p:nvSpPr>
        <p:spPr>
          <a:xfrm>
            <a:off x="366531" y="6325681"/>
            <a:ext cx="10972800" cy="274320"/>
          </a:xfrm>
          <a:prstGeom prst="rect">
            <a:avLst/>
          </a:prstGeom>
          <a:noFill/>
        </p:spPr>
        <p:txBody>
          <a:bodyPr wrap="square" rtlCol="0" anchor="ctr"/>
          <a:lstStyle/>
          <a:p>
            <a:r>
              <a:rPr lang="en-US" sz="1400" dirty="0">
                <a:solidFill>
                  <a:srgbClr val="FFFFFF"/>
                </a:solidFill>
              </a:rPr>
              <a:t>Figure 5: Flowchart on management of women with cytological abnormalities.
</a:t>
            </a:r>
            <a:r>
              <a:rPr lang="en-US" sz="1400" dirty="0"/>
              <a:t>Reproduced under Open Access charter from: Banerjee D, Mittal S, Mandal R, Basu P. Screening technologies for cervical cancer: Overview. Available </a:t>
            </a:r>
            <a:r>
              <a:rPr lang="en-US" sz="1400" dirty="0">
                <a:solidFill>
                  <a:srgbClr val="FFFFFF"/>
                </a:solidFill>
              </a:rPr>
              <a:t>from: https://dx.doi.org/10.25259/CMAS_03_04_2021
Cytojournal (https://cytojournal.com)</a:t>
            </a:r>
            <a:endParaRPr lang="en-US" dirty="0"/>
          </a:p>
        </p:txBody>
      </p:sp>
      <p:sp>
        <p:nvSpPr>
          <p:cNvPr id="10" name="Espace réservé du numéro de diapositive 9">
            <a:extLst>
              <a:ext uri="{FF2B5EF4-FFF2-40B4-BE49-F238E27FC236}">
                <a16:creationId xmlns:a16="http://schemas.microsoft.com/office/drawing/2014/main" id="{D6392198-4937-4CB5-D4EB-FF7D4C8C2C04}"/>
              </a:ext>
            </a:extLst>
          </p:cNvPr>
          <p:cNvSpPr>
            <a:spLocks noGrp="1"/>
          </p:cNvSpPr>
          <p:nvPr>
            <p:ph type="sldNum" sz="quarter" idx="12"/>
          </p:nvPr>
        </p:nvSpPr>
        <p:spPr/>
        <p:txBody>
          <a:bodyPr/>
          <a:lstStyle/>
          <a:p>
            <a:fld id="{EE6D8F7B-0F65-0641-B01D-DF5A2CB3B960}" type="slidenum">
              <a:rPr lang="fr-FR" smtClean="0"/>
              <a:t>27</a:t>
            </a:fld>
            <a:endParaRPr lang="fr-FR"/>
          </a:p>
        </p:txBody>
      </p:sp>
    </p:spTree>
    <p:extLst>
      <p:ext uri="{BB962C8B-B14F-4D97-AF65-F5344CB8AC3E}">
        <p14:creationId xmlns:p14="http://schemas.microsoft.com/office/powerpoint/2010/main" val="4069487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290349C-E448-7117-3A70-F1862914DDD4}"/>
              </a:ext>
            </a:extLst>
          </p:cNvPr>
          <p:cNvPicPr>
            <a:picLocks noChangeAspect="1"/>
          </p:cNvPicPr>
          <p:nvPr/>
        </p:nvPicPr>
        <p:blipFill>
          <a:blip r:embed="rId2"/>
          <a:stretch>
            <a:fillRect/>
          </a:stretch>
        </p:blipFill>
        <p:spPr>
          <a:xfrm>
            <a:off x="1481076" y="1883940"/>
            <a:ext cx="8889839" cy="3517089"/>
          </a:xfrm>
          <a:prstGeom prst="rect">
            <a:avLst/>
          </a:prstGeom>
        </p:spPr>
      </p:pic>
      <p:sp>
        <p:nvSpPr>
          <p:cNvPr id="5" name="Titre 2">
            <a:extLst>
              <a:ext uri="{FF2B5EF4-FFF2-40B4-BE49-F238E27FC236}">
                <a16:creationId xmlns:a16="http://schemas.microsoft.com/office/drawing/2014/main" id="{14D74519-950C-CB94-7751-868A1016E8F5}"/>
              </a:ext>
            </a:extLst>
          </p:cNvPr>
          <p:cNvSpPr txBox="1">
            <a:spLocks noGrp="1"/>
          </p:cNvSpPr>
          <p:nvPr>
            <p:ph type="title"/>
          </p:nvPr>
        </p:nvSpPr>
        <p:spPr>
          <a:xfrm>
            <a:off x="117676" y="0"/>
            <a:ext cx="11956648"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8" name="Espace réservé du numéro de diapositive 7">
            <a:extLst>
              <a:ext uri="{FF2B5EF4-FFF2-40B4-BE49-F238E27FC236}">
                <a16:creationId xmlns:a16="http://schemas.microsoft.com/office/drawing/2014/main" id="{1205DFD5-377C-0ADC-8033-96E469C82A4F}"/>
              </a:ext>
            </a:extLst>
          </p:cNvPr>
          <p:cNvSpPr>
            <a:spLocks noGrp="1"/>
          </p:cNvSpPr>
          <p:nvPr>
            <p:ph type="sldNum" sz="quarter" idx="12"/>
          </p:nvPr>
        </p:nvSpPr>
        <p:spPr/>
        <p:txBody>
          <a:bodyPr/>
          <a:lstStyle/>
          <a:p>
            <a:fld id="{EE6D8F7B-0F65-0641-B01D-DF5A2CB3B960}" type="slidenum">
              <a:rPr lang="fr-FR" smtClean="0"/>
              <a:t>28</a:t>
            </a:fld>
            <a:endParaRPr lang="fr-FR"/>
          </a:p>
        </p:txBody>
      </p:sp>
    </p:spTree>
    <p:extLst>
      <p:ext uri="{BB962C8B-B14F-4D97-AF65-F5344CB8AC3E}">
        <p14:creationId xmlns:p14="http://schemas.microsoft.com/office/powerpoint/2010/main" val="226999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F476CB4-6D1B-CF12-485D-139658CCB7D8}"/>
              </a:ext>
            </a:extLst>
          </p:cNvPr>
          <p:cNvSpPr txBox="1"/>
          <p:nvPr/>
        </p:nvSpPr>
        <p:spPr>
          <a:xfrm>
            <a:off x="150812" y="1924095"/>
            <a:ext cx="12135193" cy="1754326"/>
          </a:xfrm>
          <a:prstGeom prst="rect">
            <a:avLst/>
          </a:prstGeom>
          <a:noFill/>
        </p:spPr>
        <p:txBody>
          <a:bodyPr wrap="square" rtlCol="0">
            <a:spAutoFit/>
          </a:bodyPr>
          <a:lstStyle/>
          <a:p>
            <a:pPr algn="ctr"/>
            <a:r>
              <a:rPr lang="fr-FR" sz="5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utérin: perspectives </a:t>
            </a:r>
          </a:p>
        </p:txBody>
      </p:sp>
      <p:pic>
        <p:nvPicPr>
          <p:cNvPr id="4" name="Picture 6" descr="age1image8424">
            <a:extLst>
              <a:ext uri="{FF2B5EF4-FFF2-40B4-BE49-F238E27FC236}">
                <a16:creationId xmlns:a16="http://schemas.microsoft.com/office/drawing/2014/main" id="{91391C38-C8E5-E109-2FE7-EC167B302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19050"/>
            <a:ext cx="138190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Omar GAssama\Desktop\HyperSnapPortable\Snap83.bmp">
            <a:extLst>
              <a:ext uri="{FF2B5EF4-FFF2-40B4-BE49-F238E27FC236}">
                <a16:creationId xmlns:a16="http://schemas.microsoft.com/office/drawing/2014/main" id="{7D2A307C-7BA1-72F1-FED0-838EA5947AB0}"/>
              </a:ext>
            </a:extLst>
          </p:cNvPr>
          <p:cNvPicPr>
            <a:picLocks noChangeAspect="1" noChangeArrowheads="1"/>
          </p:cNvPicPr>
          <p:nvPr/>
        </p:nvPicPr>
        <p:blipFill>
          <a:blip r:embed="rId3" cstate="print"/>
          <a:srcRect/>
          <a:stretch>
            <a:fillRect/>
          </a:stretch>
        </p:blipFill>
        <p:spPr bwMode="auto">
          <a:xfrm>
            <a:off x="10238256" y="47583"/>
            <a:ext cx="1904529" cy="1876512"/>
          </a:xfrm>
          <a:prstGeom prst="rect">
            <a:avLst/>
          </a:prstGeom>
          <a:noFill/>
        </p:spPr>
      </p:pic>
      <p:pic>
        <p:nvPicPr>
          <p:cNvPr id="6" name="Image 5">
            <a:extLst>
              <a:ext uri="{FF2B5EF4-FFF2-40B4-BE49-F238E27FC236}">
                <a16:creationId xmlns:a16="http://schemas.microsoft.com/office/drawing/2014/main" id="{83EE1DBA-FC83-90C8-98AE-FF73F03C608D}"/>
              </a:ext>
            </a:extLst>
          </p:cNvPr>
          <p:cNvPicPr>
            <a:picLocks noChangeAspect="1"/>
          </p:cNvPicPr>
          <p:nvPr/>
        </p:nvPicPr>
        <p:blipFill>
          <a:blip r:embed="rId4"/>
          <a:stretch>
            <a:fillRect/>
          </a:stretch>
        </p:blipFill>
        <p:spPr>
          <a:xfrm>
            <a:off x="1013552" y="4472403"/>
            <a:ext cx="2141319" cy="2255945"/>
          </a:xfrm>
          <a:prstGeom prst="rect">
            <a:avLst/>
          </a:prstGeom>
        </p:spPr>
      </p:pic>
      <p:pic>
        <p:nvPicPr>
          <p:cNvPr id="7" name="Picture 2" descr="IPVS - International Papillomavirus Society">
            <a:extLst>
              <a:ext uri="{FF2B5EF4-FFF2-40B4-BE49-F238E27FC236}">
                <a16:creationId xmlns:a16="http://schemas.microsoft.com/office/drawing/2014/main" id="{710A12F4-6821-65A0-6780-4D2F90188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688" y="4932314"/>
            <a:ext cx="3417200" cy="192568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2A10CAA0-6A10-648C-E5CD-B2B6DC0EDD91}"/>
              </a:ext>
            </a:extLst>
          </p:cNvPr>
          <p:cNvSpPr txBox="1"/>
          <p:nvPr/>
        </p:nvSpPr>
        <p:spPr>
          <a:xfrm>
            <a:off x="3154871" y="4472403"/>
            <a:ext cx="6339840" cy="1754326"/>
          </a:xfrm>
          <a:prstGeom prst="rect">
            <a:avLst/>
          </a:prstGeom>
          <a:noFill/>
        </p:spPr>
        <p:txBody>
          <a:bodyPr wrap="square">
            <a:spAutoFit/>
          </a:bodyPr>
          <a:lstStyle/>
          <a:p>
            <a:pPr algn="ctr"/>
            <a:r>
              <a:rPr lang="fr-FR" sz="1800" b="1" u="sng" dirty="0">
                <a:latin typeface="Tahoma" panose="020B0604030504040204" pitchFamily="34" charset="0"/>
                <a:ea typeface="Tahoma" panose="020B0604030504040204" pitchFamily="34" charset="0"/>
                <a:cs typeface="Tahoma" panose="020B0604030504040204" pitchFamily="34" charset="0"/>
              </a:rPr>
              <a:t>O GASSAMA</a:t>
            </a:r>
            <a:endParaRPr lang="fr-FR" sz="1800" b="1" dirty="0">
              <a:latin typeface="Tahoma" panose="020B0604030504040204" pitchFamily="34" charset="0"/>
              <a:ea typeface="Tahoma" panose="020B0604030504040204" pitchFamily="34" charset="0"/>
              <a:cs typeface="Tahoma" panose="020B0604030504040204" pitchFamily="34" charset="0"/>
            </a:endParaRPr>
          </a:p>
          <a:p>
            <a:pPr algn="ctr"/>
            <a:r>
              <a:rPr lang="fr-FR" sz="1800" dirty="0">
                <a:latin typeface="Tahoma" panose="020B0604030504040204" pitchFamily="34" charset="0"/>
                <a:ea typeface="Tahoma" panose="020B0604030504040204" pitchFamily="34" charset="0"/>
                <a:cs typeface="Tahoma" panose="020B0604030504040204" pitchFamily="34" charset="0"/>
              </a:rPr>
              <a:t>Cheikh Anta DIOP University , Dakar, Sénégal</a:t>
            </a:r>
          </a:p>
          <a:p>
            <a:pPr algn="ctr"/>
            <a:r>
              <a:rPr lang="fr-FR" dirty="0">
                <a:latin typeface="Tahoma" panose="020B0604030504040204" pitchFamily="34" charset="0"/>
                <a:ea typeface="Tahoma" panose="020B0604030504040204" pitchFamily="34" charset="0"/>
                <a:cs typeface="Tahoma" panose="020B0604030504040204" pitchFamily="34" charset="0"/>
              </a:rPr>
              <a:t>Gynecologic clinics and Obstetrics</a:t>
            </a:r>
            <a:endParaRPr lang="fr-FR" sz="1800" dirty="0">
              <a:latin typeface="Tahoma" panose="020B0604030504040204" pitchFamily="34" charset="0"/>
              <a:ea typeface="Tahoma" panose="020B0604030504040204" pitchFamily="34" charset="0"/>
              <a:cs typeface="Tahoma" panose="020B0604030504040204" pitchFamily="34" charset="0"/>
            </a:endParaRPr>
          </a:p>
          <a:p>
            <a:pPr algn="ctr"/>
            <a:r>
              <a:rPr lang="fr-FR" sz="1800" dirty="0">
                <a:latin typeface="Tahoma" panose="020B0604030504040204" pitchFamily="34" charset="0"/>
                <a:ea typeface="Tahoma" panose="020B0604030504040204" pitchFamily="34" charset="0"/>
                <a:cs typeface="Tahoma" panose="020B0604030504040204" pitchFamily="34" charset="0"/>
              </a:rPr>
              <a:t>Aristide LE DANTEC Teaching hospitals </a:t>
            </a:r>
          </a:p>
          <a:p>
            <a:pPr algn="ctr"/>
            <a:r>
              <a:rPr lang="fr-FR" sz="1800" dirty="0">
                <a:latin typeface="Tahoma" panose="020B0604030504040204" pitchFamily="34" charset="0"/>
                <a:ea typeface="Tahoma" panose="020B0604030504040204" pitchFamily="34" charset="0"/>
                <a:cs typeface="Tahoma" panose="020B0604030504040204" pitchFamily="34" charset="0"/>
                <a:hlinkClick r:id="rId6"/>
              </a:rPr>
              <a:t>omar.gassama@2sc2p.sn</a:t>
            </a:r>
            <a:endParaRPr lang="fr-FR" sz="1800" dirty="0">
              <a:latin typeface="Tahoma" panose="020B0604030504040204" pitchFamily="34" charset="0"/>
              <a:ea typeface="Tahoma" panose="020B0604030504040204" pitchFamily="34" charset="0"/>
              <a:cs typeface="Tahoma" panose="020B0604030504040204" pitchFamily="34" charset="0"/>
            </a:endParaRPr>
          </a:p>
          <a:p>
            <a:pPr algn="ctr"/>
            <a:r>
              <a:rPr lang="fr-FR" sz="1800" dirty="0" err="1">
                <a:latin typeface="Tahoma" panose="020B0604030504040204" pitchFamily="34" charset="0"/>
                <a:ea typeface="Tahoma" panose="020B0604030504040204" pitchFamily="34" charset="0"/>
                <a:cs typeface="Tahoma" panose="020B0604030504040204" pitchFamily="34" charset="0"/>
              </a:rPr>
              <a:t>omar.gassama@edu.ucad.sn</a:t>
            </a:r>
            <a:endParaRPr lang="fr-FR" sz="1800" dirty="0">
              <a:latin typeface="Tahoma" panose="020B0604030504040204" pitchFamily="34" charset="0"/>
              <a:ea typeface="Tahoma" panose="020B0604030504040204" pitchFamily="34" charset="0"/>
              <a:cs typeface="Tahoma" panose="020B0604030504040204" pitchFamily="34" charset="0"/>
            </a:endParaRPr>
          </a:p>
        </p:txBody>
      </p:sp>
      <p:sp>
        <p:nvSpPr>
          <p:cNvPr id="10" name="Espace réservé du numéro de diapositive 9">
            <a:extLst>
              <a:ext uri="{FF2B5EF4-FFF2-40B4-BE49-F238E27FC236}">
                <a16:creationId xmlns:a16="http://schemas.microsoft.com/office/drawing/2014/main" id="{133ABEEB-1521-8DD4-FBE2-927BE9576CCD}"/>
              </a:ext>
            </a:extLst>
          </p:cNvPr>
          <p:cNvSpPr>
            <a:spLocks noGrp="1"/>
          </p:cNvSpPr>
          <p:nvPr>
            <p:ph type="sldNum" sz="quarter" idx="12"/>
          </p:nvPr>
        </p:nvSpPr>
        <p:spPr/>
        <p:txBody>
          <a:bodyPr/>
          <a:lstStyle/>
          <a:p>
            <a:fld id="{EE6D8F7B-0F65-0641-B01D-DF5A2CB3B960}" type="slidenum">
              <a:rPr lang="fr-FR" smtClean="0"/>
              <a:t>2</a:t>
            </a:fld>
            <a:endParaRPr lang="fr-FR"/>
          </a:p>
        </p:txBody>
      </p:sp>
    </p:spTree>
    <p:extLst>
      <p:ext uri="{BB962C8B-B14F-4D97-AF65-F5344CB8AC3E}">
        <p14:creationId xmlns:p14="http://schemas.microsoft.com/office/powerpoint/2010/main" val="1288795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F95AD1C4-7B14-1049-B883-7BCD80FF70A7}"/>
              </a:ext>
            </a:extLst>
          </p:cNvPr>
          <p:cNvSpPr txBox="1"/>
          <p:nvPr/>
        </p:nvSpPr>
        <p:spPr>
          <a:xfrm>
            <a:off x="660401" y="2971801"/>
            <a:ext cx="11361972" cy="2650956"/>
          </a:xfrm>
          <a:prstGeom prst="rect">
            <a:avLst/>
          </a:prstGeom>
        </p:spPr>
        <p:txBody>
          <a:bodyPr anchor="t"/>
          <a:lstStyle>
            <a:lvl1pPr algn="l" defTabSz="685800" rtl="0" eaLnBrk="1" latinLnBrk="0" hangingPunct="1">
              <a:lnSpc>
                <a:spcPct val="80000"/>
              </a:lnSpc>
              <a:spcBef>
                <a:spcPct val="0"/>
              </a:spcBef>
              <a:buNone/>
              <a:defRPr sz="2100" b="1" kern="1200" cap="all" spc="75" baseline="0">
                <a:solidFill>
                  <a:schemeClr val="accent5"/>
                </a:solidFill>
                <a:latin typeface="+mj-lt"/>
                <a:ea typeface="+mj-ea"/>
                <a:cs typeface="+mj-cs"/>
              </a:defRPr>
            </a:lvl1pPr>
          </a:lstStyle>
          <a:p>
            <a:pPr>
              <a:lnSpc>
                <a:spcPct val="100000"/>
              </a:lnSpc>
              <a:tabLst>
                <a:tab pos="573074" algn="l"/>
              </a:tabLst>
            </a:pPr>
            <a:r>
              <a:rPr lang="fr-FR" sz="5333" b="0" cap="none" spc="0" dirty="0">
                <a:solidFill>
                  <a:schemeClr val="bg1"/>
                </a:solidFill>
                <a:latin typeface="Georgia"/>
                <a:ea typeface="Georgia"/>
                <a:cs typeface="Georgia"/>
              </a:rPr>
              <a:t>Abbott RealTi</a:t>
            </a:r>
            <a:r>
              <a:rPr lang="fr-FR" sz="5333" b="0" i="1" cap="none" spc="0" dirty="0">
                <a:solidFill>
                  <a:schemeClr val="bg1"/>
                </a:solidFill>
                <a:latin typeface="Georgia"/>
                <a:ea typeface="Georgia"/>
                <a:cs typeface="Georgia"/>
              </a:rPr>
              <a:t>m</a:t>
            </a:r>
            <a:r>
              <a:rPr lang="fr-FR" sz="5333" b="0" cap="none" spc="0" dirty="0">
                <a:solidFill>
                  <a:schemeClr val="bg1"/>
                </a:solidFill>
                <a:latin typeface="Georgia"/>
                <a:ea typeface="Georgia"/>
                <a:cs typeface="Georgia"/>
              </a:rPr>
              <a:t>e High Risk HPV </a:t>
            </a:r>
            <a:br>
              <a:rPr sz="3200" dirty="0">
                <a:solidFill>
                  <a:schemeClr val="bg1"/>
                </a:solidFill>
              </a:rPr>
            </a:br>
            <a:r>
              <a:rPr lang="fr-FR" sz="3200" b="0" cap="none" spc="0" dirty="0">
                <a:solidFill>
                  <a:schemeClr val="bg1"/>
                </a:solidFill>
                <a:latin typeface="Georgia"/>
                <a:ea typeface="Georgia"/>
                <a:cs typeface="Georgia"/>
              </a:rPr>
              <a:t>- Principe du test</a:t>
            </a:r>
            <a:br>
              <a:rPr sz="3200" dirty="0">
                <a:solidFill>
                  <a:schemeClr val="bg1"/>
                </a:solidFill>
              </a:rPr>
            </a:br>
            <a:r>
              <a:rPr lang="fr-FR" sz="3200" b="0" cap="none" spc="0" dirty="0">
                <a:solidFill>
                  <a:schemeClr val="bg1"/>
                </a:solidFill>
                <a:latin typeface="Georgia"/>
                <a:ea typeface="Georgia"/>
                <a:cs typeface="Georgia"/>
              </a:rPr>
              <a:t>- Description du produit</a:t>
            </a:r>
            <a:br>
              <a:rPr sz="3200" dirty="0">
                <a:solidFill>
                  <a:schemeClr val="bg1"/>
                </a:solidFill>
              </a:rPr>
            </a:br>
            <a:endParaRPr lang="en-US" sz="3200" dirty="0">
              <a:solidFill>
                <a:schemeClr val="bg1"/>
              </a:solidFill>
            </a:endParaRPr>
          </a:p>
        </p:txBody>
      </p:sp>
      <p:pic>
        <p:nvPicPr>
          <p:cNvPr id="8" name="Content Placeholder 4">
            <a:extLst>
              <a:ext uri="{FF2B5EF4-FFF2-40B4-BE49-F238E27FC236}">
                <a16:creationId xmlns:a16="http://schemas.microsoft.com/office/drawing/2014/main" id="{8925750A-D5C0-0F43-BE44-00A08125922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8952" y1="68472" x2="38952" y2="68472"/>
                        <a14:foregroundMark x1="62271" y1="69607" x2="62271" y2="69607"/>
                      </a14:backgroundRemoval>
                    </a14:imgEffect>
                  </a14:imgLayer>
                </a14:imgProps>
              </a:ext>
              <a:ext uri="{28A0092B-C50C-407E-A947-70E740481C1C}">
                <a14:useLocalDpi xmlns:a14="http://schemas.microsoft.com/office/drawing/2010/main" val="0"/>
              </a:ext>
            </a:extLst>
          </a:blip>
          <a:stretch>
            <a:fillRect/>
          </a:stretch>
        </p:blipFill>
        <p:spPr bwMode="gray">
          <a:xfrm>
            <a:off x="188716" y="1168593"/>
            <a:ext cx="1907713" cy="1907713"/>
          </a:xfrm>
          <a:prstGeom prst="rect">
            <a:avLst/>
          </a:prstGeom>
        </p:spPr>
      </p:pic>
      <p:sp>
        <p:nvSpPr>
          <p:cNvPr id="4" name="TextBox 3">
            <a:extLst>
              <a:ext uri="{FF2B5EF4-FFF2-40B4-BE49-F238E27FC236}">
                <a16:creationId xmlns:a16="http://schemas.microsoft.com/office/drawing/2014/main" id="{813927B9-85EC-49E5-8101-CFE4C11CD7B3}"/>
              </a:ext>
            </a:extLst>
          </p:cNvPr>
          <p:cNvSpPr txBox="1"/>
          <p:nvPr/>
        </p:nvSpPr>
        <p:spPr>
          <a:xfrm>
            <a:off x="10567703" y="6409699"/>
            <a:ext cx="1204048" cy="276999"/>
          </a:xfrm>
          <a:prstGeom prst="rect">
            <a:avLst/>
          </a:prstGeom>
          <a:noFill/>
        </p:spPr>
        <p:txBody>
          <a:bodyPr wrap="none" rtlCol="0">
            <a:spAutoFit/>
          </a:bodyPr>
          <a:lstStyle/>
          <a:p>
            <a:r>
              <a:rPr lang="fr-FR" sz="1200" dirty="0">
                <a:solidFill>
                  <a:srgbClr val="FFFFFF"/>
                </a:solidFill>
                <a:ea typeface="Georgia"/>
                <a:cs typeface="Georgia"/>
              </a:rPr>
              <a:t>AMD.15399 AFC</a:t>
            </a:r>
            <a:endParaRPr lang="de-DE" sz="1200" dirty="0">
              <a:solidFill>
                <a:schemeClr val="bg1"/>
              </a:solidFill>
            </a:endParaRPr>
          </a:p>
        </p:txBody>
      </p:sp>
    </p:spTree>
    <p:extLst>
      <p:ext uri="{BB962C8B-B14F-4D97-AF65-F5344CB8AC3E}">
        <p14:creationId xmlns:p14="http://schemas.microsoft.com/office/powerpoint/2010/main" val="205418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a:spLocks noChangeAspect="1"/>
          </p:cNvSpPr>
          <p:nvPr/>
        </p:nvSpPr>
        <p:spPr bwMode="auto">
          <a:xfrm>
            <a:off x="6614659" y="840501"/>
            <a:ext cx="1343997" cy="1341120"/>
          </a:xfrm>
          <a:prstGeom prst="ellipse">
            <a:avLst/>
          </a:prstGeom>
          <a:solidFill>
            <a:srgbClr val="F3B336"/>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600" b="1" dirty="0">
                <a:solidFill>
                  <a:srgbClr val="FFFFFF"/>
                </a:solidFill>
                <a:effectLst>
                  <a:outerShdw blurRad="38100" dist="38100" dir="2700000" algn="tl">
                    <a:srgbClr val="000000">
                      <a:alpha val="43137"/>
                    </a:srgbClr>
                  </a:outerShdw>
                </a:effectLst>
                <a:latin typeface="Georgia"/>
                <a:ea typeface="Georgia"/>
                <a:cs typeface="Georgia"/>
              </a:rPr>
              <a:t>HPV </a:t>
            </a:r>
          </a:p>
          <a:p>
            <a:pPr algn="ctr">
              <a:defRPr/>
            </a:pPr>
            <a:r>
              <a:rPr lang="fr-FR" sz="1600" b="1" dirty="0">
                <a:solidFill>
                  <a:srgbClr val="FFFFFF"/>
                </a:solidFill>
                <a:effectLst>
                  <a:outerShdw blurRad="38100" dist="38100" dir="2700000" algn="tl">
                    <a:srgbClr val="000000">
                      <a:alpha val="43137"/>
                    </a:srgbClr>
                  </a:outerShdw>
                </a:effectLst>
                <a:latin typeface="Georgia"/>
                <a:ea typeface="Georgia"/>
                <a:cs typeface="Georgia"/>
              </a:rPr>
              <a:t>16</a:t>
            </a:r>
            <a:endParaRPr lang="en-US" sz="1600" b="1" dirty="0">
              <a:effectLst>
                <a:outerShdw blurRad="38100" dist="38100" dir="2700000" algn="tl">
                  <a:srgbClr val="000000">
                    <a:alpha val="43137"/>
                  </a:srgbClr>
                </a:outerShdw>
              </a:effectLst>
            </a:endParaRPr>
          </a:p>
        </p:txBody>
      </p:sp>
      <p:sp>
        <p:nvSpPr>
          <p:cNvPr id="11" name="TextBox 6"/>
          <p:cNvSpPr txBox="1">
            <a:spLocks noChangeArrowheads="1"/>
          </p:cNvSpPr>
          <p:nvPr/>
        </p:nvSpPr>
        <p:spPr bwMode="auto">
          <a:xfrm>
            <a:off x="8466284" y="3582799"/>
            <a:ext cx="2133600" cy="900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200">
                <a:solidFill>
                  <a:schemeClr val="tx1"/>
                </a:solidFill>
                <a:latin typeface="Arial"/>
              </a:defRPr>
            </a:lvl1pPr>
            <a:lvl2pPr marL="742950" indent="-285750" eaLnBrk="0" hangingPunct="0">
              <a:defRPr sz="1200">
                <a:solidFill>
                  <a:schemeClr val="tx1"/>
                </a:solidFill>
                <a:latin typeface="Arial"/>
              </a:defRPr>
            </a:lvl2pPr>
            <a:lvl3pPr marL="1143000" indent="-228600" eaLnBrk="0" hangingPunct="0">
              <a:defRPr sz="1200">
                <a:solidFill>
                  <a:schemeClr val="tx1"/>
                </a:solidFill>
                <a:latin typeface="Arial"/>
              </a:defRPr>
            </a:lvl3pPr>
            <a:lvl4pPr marL="1600200" indent="-228600" eaLnBrk="0" hangingPunct="0">
              <a:defRPr sz="1200">
                <a:solidFill>
                  <a:schemeClr val="tx1"/>
                </a:solidFill>
                <a:latin typeface="Arial"/>
              </a:defRPr>
            </a:lvl4pPr>
            <a:lvl5pPr marL="2057400" indent="-228600" eaLnBrk="0" hangingPunct="0">
              <a:defRPr sz="1200">
                <a:solidFill>
                  <a:schemeClr val="tx1"/>
                </a:solidFill>
                <a:latin typeface="Arial"/>
              </a:defRPr>
            </a:lvl5pPr>
            <a:lvl6pPr marL="2514600" indent="-228600" algn="ctr" eaLnBrk="0" fontAlgn="base" hangingPunct="0">
              <a:spcBef>
                <a:spcPct val="0"/>
              </a:spcBef>
              <a:spcAft>
                <a:spcPct val="0"/>
              </a:spcAft>
              <a:defRPr sz="1200">
                <a:solidFill>
                  <a:schemeClr val="tx1"/>
                </a:solidFill>
                <a:latin typeface="Arial"/>
              </a:defRPr>
            </a:lvl6pPr>
            <a:lvl7pPr marL="2971800" indent="-228600" algn="ctr" eaLnBrk="0" fontAlgn="base" hangingPunct="0">
              <a:spcBef>
                <a:spcPct val="0"/>
              </a:spcBef>
              <a:spcAft>
                <a:spcPct val="0"/>
              </a:spcAft>
              <a:defRPr sz="1200">
                <a:solidFill>
                  <a:schemeClr val="tx1"/>
                </a:solidFill>
                <a:latin typeface="Arial"/>
              </a:defRPr>
            </a:lvl7pPr>
            <a:lvl8pPr marL="3429000" indent="-228600" algn="ctr" eaLnBrk="0" fontAlgn="base" hangingPunct="0">
              <a:spcBef>
                <a:spcPct val="0"/>
              </a:spcBef>
              <a:spcAft>
                <a:spcPct val="0"/>
              </a:spcAft>
              <a:defRPr sz="1200">
                <a:solidFill>
                  <a:schemeClr val="tx1"/>
                </a:solidFill>
                <a:latin typeface="Arial"/>
              </a:defRPr>
            </a:lvl8pPr>
            <a:lvl9pPr marL="3886200" indent="-228600" algn="ctr" eaLnBrk="0" fontAlgn="base" hangingPunct="0">
              <a:spcBef>
                <a:spcPct val="0"/>
              </a:spcBef>
              <a:spcAft>
                <a:spcPct val="0"/>
              </a:spcAft>
              <a:defRPr sz="1200">
                <a:solidFill>
                  <a:schemeClr val="tx1"/>
                </a:solidFill>
                <a:latin typeface="Arial"/>
              </a:defRPr>
            </a:lvl9pPr>
          </a:lstStyle>
          <a:p>
            <a:pPr algn="ctr" eaLnBrk="1" hangingPunct="1"/>
            <a:endParaRPr lang="de-DE" sz="1051" b="1">
              <a:latin typeface="+mj-lt"/>
            </a:endParaRPr>
          </a:p>
          <a:p>
            <a:pPr algn="ctr" eaLnBrk="1" hangingPunct="1"/>
            <a:endParaRPr lang="de-DE" sz="1051" b="1">
              <a:latin typeface="+mj-lt"/>
            </a:endParaRPr>
          </a:p>
          <a:p>
            <a:pPr algn="ctr" eaLnBrk="1" hangingPunct="1"/>
            <a:endParaRPr lang="de-DE" sz="1051" b="1">
              <a:latin typeface="+mj-lt"/>
            </a:endParaRPr>
          </a:p>
          <a:p>
            <a:pPr algn="ctr" eaLnBrk="1" hangingPunct="1"/>
            <a:endParaRPr lang="de-DE" sz="1051" b="1">
              <a:latin typeface="+mj-lt"/>
            </a:endParaRPr>
          </a:p>
          <a:p>
            <a:pPr algn="ctr" eaLnBrk="1" hangingPunct="1"/>
            <a:endParaRPr lang="en-US" sz="1051" b="1">
              <a:latin typeface="+mj-lt"/>
            </a:endParaRPr>
          </a:p>
        </p:txBody>
      </p:sp>
      <p:sp>
        <p:nvSpPr>
          <p:cNvPr id="14" name="Right Arrow 7"/>
          <p:cNvSpPr/>
          <p:nvPr/>
        </p:nvSpPr>
        <p:spPr>
          <a:xfrm>
            <a:off x="1952915" y="1442599"/>
            <a:ext cx="4572000" cy="320675"/>
          </a:xfrm>
          <a:prstGeom prst="rightArrow">
            <a:avLst/>
          </a:prstGeom>
          <a:solidFill>
            <a:srgbClr val="F3B336"/>
          </a:solidFill>
          <a:ln>
            <a:noFill/>
          </a:ln>
          <a:effectLst/>
          <a:scene3d>
            <a:camera prst="orthographicFront">
              <a:rot lat="0" lon="0" rev="0"/>
            </a:camera>
            <a:lightRig rig="contrasting" dir="t">
              <a:rot lat="0" lon="0" rev="15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7" name="TextBox 14"/>
          <p:cNvSpPr txBox="1">
            <a:spLocks noChangeArrowheads="1"/>
          </p:cNvSpPr>
          <p:nvPr/>
        </p:nvSpPr>
        <p:spPr bwMode="auto">
          <a:xfrm>
            <a:off x="1837027" y="1118750"/>
            <a:ext cx="32752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a:defRPr>
            </a:lvl1pPr>
            <a:lvl2pPr marL="742950" indent="-285750" eaLnBrk="0" hangingPunct="0">
              <a:defRPr sz="1200">
                <a:solidFill>
                  <a:schemeClr val="tx1"/>
                </a:solidFill>
                <a:latin typeface="Arial"/>
              </a:defRPr>
            </a:lvl2pPr>
            <a:lvl3pPr marL="1143000" indent="-228600" eaLnBrk="0" hangingPunct="0">
              <a:defRPr sz="1200">
                <a:solidFill>
                  <a:schemeClr val="tx1"/>
                </a:solidFill>
                <a:latin typeface="Arial"/>
              </a:defRPr>
            </a:lvl3pPr>
            <a:lvl4pPr marL="1600200" indent="-228600" eaLnBrk="0" hangingPunct="0">
              <a:defRPr sz="1200">
                <a:solidFill>
                  <a:schemeClr val="tx1"/>
                </a:solidFill>
                <a:latin typeface="Arial"/>
              </a:defRPr>
            </a:lvl4pPr>
            <a:lvl5pPr marL="2057400" indent="-228600" eaLnBrk="0" hangingPunct="0">
              <a:defRPr sz="1200">
                <a:solidFill>
                  <a:schemeClr val="tx1"/>
                </a:solidFill>
                <a:latin typeface="Arial"/>
              </a:defRPr>
            </a:lvl5pPr>
            <a:lvl6pPr marL="2514600" indent="-228600" algn="ctr" eaLnBrk="0" fontAlgn="base" hangingPunct="0">
              <a:spcBef>
                <a:spcPct val="0"/>
              </a:spcBef>
              <a:spcAft>
                <a:spcPct val="0"/>
              </a:spcAft>
              <a:defRPr sz="1200">
                <a:solidFill>
                  <a:schemeClr val="tx1"/>
                </a:solidFill>
                <a:latin typeface="Arial"/>
              </a:defRPr>
            </a:lvl6pPr>
            <a:lvl7pPr marL="2971800" indent="-228600" algn="ctr" eaLnBrk="0" fontAlgn="base" hangingPunct="0">
              <a:spcBef>
                <a:spcPct val="0"/>
              </a:spcBef>
              <a:spcAft>
                <a:spcPct val="0"/>
              </a:spcAft>
              <a:defRPr sz="1200">
                <a:solidFill>
                  <a:schemeClr val="tx1"/>
                </a:solidFill>
                <a:latin typeface="Arial"/>
              </a:defRPr>
            </a:lvl7pPr>
            <a:lvl8pPr marL="3429000" indent="-228600" algn="ctr" eaLnBrk="0" fontAlgn="base" hangingPunct="0">
              <a:spcBef>
                <a:spcPct val="0"/>
              </a:spcBef>
              <a:spcAft>
                <a:spcPct val="0"/>
              </a:spcAft>
              <a:defRPr sz="1200">
                <a:solidFill>
                  <a:schemeClr val="tx1"/>
                </a:solidFill>
                <a:latin typeface="Arial"/>
              </a:defRPr>
            </a:lvl8pPr>
            <a:lvl9pPr marL="3886200" indent="-228600" algn="ctr" eaLnBrk="0" fontAlgn="base" hangingPunct="0">
              <a:spcBef>
                <a:spcPct val="0"/>
              </a:spcBef>
              <a:spcAft>
                <a:spcPct val="0"/>
              </a:spcAft>
              <a:defRPr sz="1200">
                <a:solidFill>
                  <a:schemeClr val="tx1"/>
                </a:solidFill>
                <a:latin typeface="Arial"/>
              </a:defRPr>
            </a:lvl9pPr>
          </a:lstStyle>
          <a:p>
            <a:pPr eaLnBrk="1" hangingPunct="1"/>
            <a:r>
              <a:rPr lang="fr-FR" sz="1800" dirty="0">
                <a:solidFill>
                  <a:srgbClr val="CC0066"/>
                </a:solidFill>
                <a:ea typeface="Arial"/>
                <a:cs typeface="Arial"/>
              </a:rPr>
              <a:t> </a:t>
            </a:r>
            <a:r>
              <a:rPr lang="fr-FR" sz="1800" dirty="0">
                <a:solidFill>
                  <a:srgbClr val="009CDE"/>
                </a:solidFill>
                <a:ea typeface="Arial"/>
                <a:cs typeface="Arial"/>
              </a:rPr>
              <a:t>Génotypage sélectif : </a:t>
            </a:r>
            <a:r>
              <a:rPr lang="fr-FR" sz="1800" dirty="0" err="1">
                <a:solidFill>
                  <a:srgbClr val="009CDE"/>
                </a:solidFill>
                <a:ea typeface="Arial"/>
                <a:cs typeface="Arial"/>
              </a:rPr>
              <a:t>HPV</a:t>
            </a:r>
            <a:r>
              <a:rPr lang="fr-FR" sz="1800" dirty="0">
                <a:solidFill>
                  <a:srgbClr val="009CDE"/>
                </a:solidFill>
                <a:ea typeface="Arial"/>
                <a:cs typeface="Arial"/>
              </a:rPr>
              <a:t> 16</a:t>
            </a:r>
          </a:p>
          <a:p>
            <a:pPr eaLnBrk="1" hangingPunct="1"/>
            <a:endParaRPr lang="en-US" sz="1800" dirty="0">
              <a:solidFill>
                <a:srgbClr val="CC0066"/>
              </a:solidFill>
            </a:endParaRPr>
          </a:p>
        </p:txBody>
      </p:sp>
      <p:sp>
        <p:nvSpPr>
          <p:cNvPr id="18" name="TextBox 37"/>
          <p:cNvSpPr txBox="1">
            <a:spLocks noChangeArrowheads="1"/>
          </p:cNvSpPr>
          <p:nvPr/>
        </p:nvSpPr>
        <p:spPr bwMode="auto">
          <a:xfrm>
            <a:off x="1787815" y="2324673"/>
            <a:ext cx="32752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a:defRPr>
            </a:lvl1pPr>
            <a:lvl2pPr marL="742950" indent="-285750" eaLnBrk="0" hangingPunct="0">
              <a:defRPr sz="1200">
                <a:solidFill>
                  <a:schemeClr val="tx1"/>
                </a:solidFill>
                <a:latin typeface="Arial"/>
              </a:defRPr>
            </a:lvl2pPr>
            <a:lvl3pPr marL="1143000" indent="-228600" eaLnBrk="0" hangingPunct="0">
              <a:defRPr sz="1200">
                <a:solidFill>
                  <a:schemeClr val="tx1"/>
                </a:solidFill>
                <a:latin typeface="Arial"/>
              </a:defRPr>
            </a:lvl3pPr>
            <a:lvl4pPr marL="1600200" indent="-228600" eaLnBrk="0" hangingPunct="0">
              <a:defRPr sz="1200">
                <a:solidFill>
                  <a:schemeClr val="tx1"/>
                </a:solidFill>
                <a:latin typeface="Arial"/>
              </a:defRPr>
            </a:lvl4pPr>
            <a:lvl5pPr marL="2057400" indent="-228600" eaLnBrk="0" hangingPunct="0">
              <a:defRPr sz="1200">
                <a:solidFill>
                  <a:schemeClr val="tx1"/>
                </a:solidFill>
                <a:latin typeface="Arial"/>
              </a:defRPr>
            </a:lvl5pPr>
            <a:lvl6pPr marL="2514600" indent="-228600" algn="ctr" eaLnBrk="0" fontAlgn="base" hangingPunct="0">
              <a:spcBef>
                <a:spcPct val="0"/>
              </a:spcBef>
              <a:spcAft>
                <a:spcPct val="0"/>
              </a:spcAft>
              <a:defRPr sz="1200">
                <a:solidFill>
                  <a:schemeClr val="tx1"/>
                </a:solidFill>
                <a:latin typeface="Arial"/>
              </a:defRPr>
            </a:lvl6pPr>
            <a:lvl7pPr marL="2971800" indent="-228600" algn="ctr" eaLnBrk="0" fontAlgn="base" hangingPunct="0">
              <a:spcBef>
                <a:spcPct val="0"/>
              </a:spcBef>
              <a:spcAft>
                <a:spcPct val="0"/>
              </a:spcAft>
              <a:defRPr sz="1200">
                <a:solidFill>
                  <a:schemeClr val="tx1"/>
                </a:solidFill>
                <a:latin typeface="Arial"/>
              </a:defRPr>
            </a:lvl7pPr>
            <a:lvl8pPr marL="3429000" indent="-228600" algn="ctr" eaLnBrk="0" fontAlgn="base" hangingPunct="0">
              <a:spcBef>
                <a:spcPct val="0"/>
              </a:spcBef>
              <a:spcAft>
                <a:spcPct val="0"/>
              </a:spcAft>
              <a:defRPr sz="1200">
                <a:solidFill>
                  <a:schemeClr val="tx1"/>
                </a:solidFill>
                <a:latin typeface="Arial"/>
              </a:defRPr>
            </a:lvl8pPr>
            <a:lvl9pPr marL="3886200" indent="-228600" algn="ctr" eaLnBrk="0" fontAlgn="base" hangingPunct="0">
              <a:spcBef>
                <a:spcPct val="0"/>
              </a:spcBef>
              <a:spcAft>
                <a:spcPct val="0"/>
              </a:spcAft>
              <a:defRPr sz="1200">
                <a:solidFill>
                  <a:schemeClr val="tx1"/>
                </a:solidFill>
                <a:latin typeface="Arial"/>
              </a:defRPr>
            </a:lvl9pPr>
          </a:lstStyle>
          <a:p>
            <a:pPr eaLnBrk="1" hangingPunct="1"/>
            <a:r>
              <a:rPr lang="fr-FR" sz="1800" dirty="0">
                <a:solidFill>
                  <a:srgbClr val="CC0066"/>
                </a:solidFill>
                <a:ea typeface="Arial"/>
                <a:cs typeface="Arial"/>
              </a:rPr>
              <a:t> </a:t>
            </a:r>
            <a:r>
              <a:rPr lang="fr-FR" sz="1800" dirty="0">
                <a:solidFill>
                  <a:srgbClr val="009CDE"/>
                </a:solidFill>
                <a:ea typeface="Arial"/>
                <a:cs typeface="Arial"/>
              </a:rPr>
              <a:t>Génotypage sélectif : </a:t>
            </a:r>
            <a:r>
              <a:rPr lang="fr-FR" sz="1800" dirty="0" err="1">
                <a:solidFill>
                  <a:srgbClr val="009CDE"/>
                </a:solidFill>
                <a:ea typeface="Arial"/>
                <a:cs typeface="Arial"/>
              </a:rPr>
              <a:t>HPV</a:t>
            </a:r>
            <a:r>
              <a:rPr lang="fr-FR" sz="1800" dirty="0">
                <a:solidFill>
                  <a:srgbClr val="009CDE"/>
                </a:solidFill>
                <a:ea typeface="Arial"/>
                <a:cs typeface="Arial"/>
              </a:rPr>
              <a:t> 18</a:t>
            </a:r>
          </a:p>
          <a:p>
            <a:pPr eaLnBrk="1" hangingPunct="1"/>
            <a:endParaRPr lang="en-US" sz="1800" dirty="0">
              <a:solidFill>
                <a:srgbClr val="CC0066"/>
              </a:solidFill>
            </a:endParaRPr>
          </a:p>
        </p:txBody>
      </p:sp>
      <p:sp>
        <p:nvSpPr>
          <p:cNvPr id="19" name="TextBox 38"/>
          <p:cNvSpPr txBox="1">
            <a:spLocks noChangeArrowheads="1"/>
          </p:cNvSpPr>
          <p:nvPr/>
        </p:nvSpPr>
        <p:spPr bwMode="auto">
          <a:xfrm>
            <a:off x="1952915" y="3326559"/>
            <a:ext cx="37497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a:defRPr>
            </a:lvl1pPr>
            <a:lvl2pPr marL="742950" indent="-285750" eaLnBrk="0" hangingPunct="0">
              <a:defRPr sz="1200">
                <a:solidFill>
                  <a:schemeClr val="tx1"/>
                </a:solidFill>
                <a:latin typeface="Arial"/>
              </a:defRPr>
            </a:lvl2pPr>
            <a:lvl3pPr marL="1143000" indent="-228600" eaLnBrk="0" hangingPunct="0">
              <a:defRPr sz="1200">
                <a:solidFill>
                  <a:schemeClr val="tx1"/>
                </a:solidFill>
                <a:latin typeface="Arial"/>
              </a:defRPr>
            </a:lvl3pPr>
            <a:lvl4pPr marL="1600200" indent="-228600" eaLnBrk="0" hangingPunct="0">
              <a:defRPr sz="1200">
                <a:solidFill>
                  <a:schemeClr val="tx1"/>
                </a:solidFill>
                <a:latin typeface="Arial"/>
              </a:defRPr>
            </a:lvl4pPr>
            <a:lvl5pPr marL="2057400" indent="-228600" eaLnBrk="0" hangingPunct="0">
              <a:defRPr sz="1200">
                <a:solidFill>
                  <a:schemeClr val="tx1"/>
                </a:solidFill>
                <a:latin typeface="Arial"/>
              </a:defRPr>
            </a:lvl5pPr>
            <a:lvl6pPr marL="2514600" indent="-228600" algn="ctr" eaLnBrk="0" fontAlgn="base" hangingPunct="0">
              <a:spcBef>
                <a:spcPct val="0"/>
              </a:spcBef>
              <a:spcAft>
                <a:spcPct val="0"/>
              </a:spcAft>
              <a:defRPr sz="1200">
                <a:solidFill>
                  <a:schemeClr val="tx1"/>
                </a:solidFill>
                <a:latin typeface="Arial"/>
              </a:defRPr>
            </a:lvl6pPr>
            <a:lvl7pPr marL="2971800" indent="-228600" algn="ctr" eaLnBrk="0" fontAlgn="base" hangingPunct="0">
              <a:spcBef>
                <a:spcPct val="0"/>
              </a:spcBef>
              <a:spcAft>
                <a:spcPct val="0"/>
              </a:spcAft>
              <a:defRPr sz="1200">
                <a:solidFill>
                  <a:schemeClr val="tx1"/>
                </a:solidFill>
                <a:latin typeface="Arial"/>
              </a:defRPr>
            </a:lvl7pPr>
            <a:lvl8pPr marL="3429000" indent="-228600" algn="ctr" eaLnBrk="0" fontAlgn="base" hangingPunct="0">
              <a:spcBef>
                <a:spcPct val="0"/>
              </a:spcBef>
              <a:spcAft>
                <a:spcPct val="0"/>
              </a:spcAft>
              <a:defRPr sz="1200">
                <a:solidFill>
                  <a:schemeClr val="tx1"/>
                </a:solidFill>
                <a:latin typeface="Arial"/>
              </a:defRPr>
            </a:lvl8pPr>
            <a:lvl9pPr marL="3886200" indent="-228600" algn="ctr" eaLnBrk="0" fontAlgn="base" hangingPunct="0">
              <a:spcBef>
                <a:spcPct val="0"/>
              </a:spcBef>
              <a:spcAft>
                <a:spcPct val="0"/>
              </a:spcAft>
              <a:defRPr sz="1200">
                <a:solidFill>
                  <a:schemeClr val="tx1"/>
                </a:solidFill>
                <a:latin typeface="Arial"/>
              </a:defRPr>
            </a:lvl9pPr>
          </a:lstStyle>
          <a:p>
            <a:pPr eaLnBrk="1" hangingPunct="1"/>
            <a:r>
              <a:rPr lang="fr-FR" sz="1800" dirty="0">
                <a:solidFill>
                  <a:srgbClr val="009CDE"/>
                </a:solidFill>
                <a:ea typeface="Arial"/>
                <a:cs typeface="Arial"/>
              </a:rPr>
              <a:t>Groupe de 12 génotypes de l’</a:t>
            </a:r>
            <a:r>
              <a:rPr lang="fr-FR" sz="1800" dirty="0" err="1">
                <a:solidFill>
                  <a:srgbClr val="009CDE"/>
                </a:solidFill>
                <a:ea typeface="Arial"/>
                <a:cs typeface="Arial"/>
              </a:rPr>
              <a:t>HPV</a:t>
            </a:r>
            <a:r>
              <a:rPr lang="fr-FR" sz="1800" dirty="0">
                <a:solidFill>
                  <a:srgbClr val="009CDE"/>
                </a:solidFill>
                <a:ea typeface="Arial"/>
                <a:cs typeface="Arial"/>
              </a:rPr>
              <a:t> </a:t>
            </a:r>
            <a:br>
              <a:rPr lang="fr-FR" sz="1800" dirty="0">
                <a:solidFill>
                  <a:srgbClr val="009CDE"/>
                </a:solidFill>
                <a:ea typeface="Arial"/>
                <a:cs typeface="Arial"/>
              </a:rPr>
            </a:br>
            <a:r>
              <a:rPr lang="fr-FR" sz="1800" dirty="0">
                <a:solidFill>
                  <a:srgbClr val="009CDE"/>
                </a:solidFill>
                <a:ea typeface="Arial"/>
                <a:cs typeface="Arial"/>
              </a:rPr>
              <a:t>à haut risque</a:t>
            </a:r>
          </a:p>
          <a:p>
            <a:pPr eaLnBrk="1" hangingPunct="1"/>
            <a:endParaRPr lang="en-US" sz="1800" dirty="0">
              <a:solidFill>
                <a:srgbClr val="CC0066"/>
              </a:solidFill>
            </a:endParaRPr>
          </a:p>
        </p:txBody>
      </p:sp>
      <p:sp>
        <p:nvSpPr>
          <p:cNvPr id="22" name="Oval 21"/>
          <p:cNvSpPr/>
          <p:nvPr/>
        </p:nvSpPr>
        <p:spPr bwMode="auto">
          <a:xfrm>
            <a:off x="6674246" y="3702091"/>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31</a:t>
            </a:r>
            <a:endParaRPr lang="en-US" sz="1067" b="1">
              <a:solidFill>
                <a:schemeClr val="bg1"/>
              </a:solidFill>
              <a:latin typeface="+mj-lt"/>
            </a:endParaRPr>
          </a:p>
        </p:txBody>
      </p:sp>
      <p:sp>
        <p:nvSpPr>
          <p:cNvPr id="23" name="Oval 22"/>
          <p:cNvSpPr/>
          <p:nvPr/>
        </p:nvSpPr>
        <p:spPr bwMode="auto">
          <a:xfrm>
            <a:off x="7360046" y="3702091"/>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33</a:t>
            </a:r>
            <a:endParaRPr lang="en-US" sz="1067" b="1">
              <a:solidFill>
                <a:schemeClr val="bg1"/>
              </a:solidFill>
              <a:latin typeface="+mj-lt"/>
            </a:endParaRPr>
          </a:p>
        </p:txBody>
      </p:sp>
      <p:sp>
        <p:nvSpPr>
          <p:cNvPr id="24" name="Oval 23"/>
          <p:cNvSpPr/>
          <p:nvPr/>
        </p:nvSpPr>
        <p:spPr bwMode="auto">
          <a:xfrm>
            <a:off x="8033146" y="3702091"/>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35</a:t>
            </a:r>
            <a:endParaRPr lang="en-US" sz="1067" b="1">
              <a:solidFill>
                <a:schemeClr val="bg1"/>
              </a:solidFill>
              <a:latin typeface="+mj-lt"/>
            </a:endParaRPr>
          </a:p>
        </p:txBody>
      </p:sp>
      <p:sp>
        <p:nvSpPr>
          <p:cNvPr id="25" name="Oval 24"/>
          <p:cNvSpPr/>
          <p:nvPr/>
        </p:nvSpPr>
        <p:spPr bwMode="auto">
          <a:xfrm>
            <a:off x="8706246" y="3702091"/>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39</a:t>
            </a:r>
            <a:endParaRPr lang="en-US" sz="1067" b="1">
              <a:solidFill>
                <a:schemeClr val="bg1"/>
              </a:solidFill>
              <a:latin typeface="+mj-lt"/>
            </a:endParaRPr>
          </a:p>
        </p:txBody>
      </p:sp>
      <p:sp>
        <p:nvSpPr>
          <p:cNvPr id="26" name="Oval 25"/>
          <p:cNvSpPr/>
          <p:nvPr/>
        </p:nvSpPr>
        <p:spPr bwMode="auto">
          <a:xfrm>
            <a:off x="9387034" y="3702091"/>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45</a:t>
            </a:r>
            <a:endParaRPr lang="en-US" sz="1067" b="1">
              <a:solidFill>
                <a:schemeClr val="bg1"/>
              </a:solidFill>
              <a:latin typeface="+mj-lt"/>
            </a:endParaRPr>
          </a:p>
        </p:txBody>
      </p:sp>
      <p:sp>
        <p:nvSpPr>
          <p:cNvPr id="27" name="Oval 26"/>
          <p:cNvSpPr/>
          <p:nvPr/>
        </p:nvSpPr>
        <p:spPr bwMode="auto">
          <a:xfrm>
            <a:off x="10047434" y="3702091"/>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51</a:t>
            </a:r>
            <a:endParaRPr lang="en-US" sz="1067" b="1">
              <a:solidFill>
                <a:schemeClr val="bg1"/>
              </a:solidFill>
              <a:latin typeface="+mj-lt"/>
            </a:endParaRPr>
          </a:p>
        </p:txBody>
      </p:sp>
      <p:sp>
        <p:nvSpPr>
          <p:cNvPr id="28" name="Oval 27"/>
          <p:cNvSpPr/>
          <p:nvPr/>
        </p:nvSpPr>
        <p:spPr bwMode="auto">
          <a:xfrm>
            <a:off x="6674246" y="4301666"/>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52</a:t>
            </a:r>
            <a:endParaRPr lang="en-US" sz="1067" b="1">
              <a:solidFill>
                <a:schemeClr val="bg1"/>
              </a:solidFill>
              <a:latin typeface="+mj-lt"/>
            </a:endParaRPr>
          </a:p>
        </p:txBody>
      </p:sp>
      <p:sp>
        <p:nvSpPr>
          <p:cNvPr id="29" name="Oval 28"/>
          <p:cNvSpPr/>
          <p:nvPr/>
        </p:nvSpPr>
        <p:spPr bwMode="auto">
          <a:xfrm>
            <a:off x="7360046" y="4301666"/>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56</a:t>
            </a:r>
            <a:endParaRPr lang="en-US" sz="1067" b="1">
              <a:solidFill>
                <a:schemeClr val="bg1"/>
              </a:solidFill>
              <a:latin typeface="+mj-lt"/>
            </a:endParaRPr>
          </a:p>
        </p:txBody>
      </p:sp>
      <p:sp>
        <p:nvSpPr>
          <p:cNvPr id="30" name="Oval 29"/>
          <p:cNvSpPr/>
          <p:nvPr/>
        </p:nvSpPr>
        <p:spPr bwMode="auto">
          <a:xfrm>
            <a:off x="8033146" y="4301666"/>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58</a:t>
            </a:r>
            <a:endParaRPr lang="en-US" sz="1067" b="1">
              <a:solidFill>
                <a:schemeClr val="bg1"/>
              </a:solidFill>
              <a:latin typeface="+mj-lt"/>
            </a:endParaRPr>
          </a:p>
        </p:txBody>
      </p:sp>
      <p:sp>
        <p:nvSpPr>
          <p:cNvPr id="31" name="Oval 30"/>
          <p:cNvSpPr/>
          <p:nvPr/>
        </p:nvSpPr>
        <p:spPr bwMode="auto">
          <a:xfrm>
            <a:off x="8706246" y="4301666"/>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59</a:t>
            </a:r>
            <a:endParaRPr lang="en-US" sz="1067" b="1">
              <a:solidFill>
                <a:schemeClr val="bg1"/>
              </a:solidFill>
              <a:latin typeface="+mj-lt"/>
            </a:endParaRPr>
          </a:p>
        </p:txBody>
      </p:sp>
      <p:sp>
        <p:nvSpPr>
          <p:cNvPr id="32" name="Oval 31"/>
          <p:cNvSpPr/>
          <p:nvPr/>
        </p:nvSpPr>
        <p:spPr bwMode="auto">
          <a:xfrm>
            <a:off x="9387034" y="4301666"/>
            <a:ext cx="631041"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66</a:t>
            </a:r>
            <a:endParaRPr lang="en-US" sz="1067" b="1">
              <a:solidFill>
                <a:schemeClr val="bg1"/>
              </a:solidFill>
              <a:latin typeface="+mj-lt"/>
            </a:endParaRPr>
          </a:p>
        </p:txBody>
      </p:sp>
      <p:sp>
        <p:nvSpPr>
          <p:cNvPr id="33" name="Oval 32"/>
          <p:cNvSpPr/>
          <p:nvPr/>
        </p:nvSpPr>
        <p:spPr bwMode="auto">
          <a:xfrm>
            <a:off x="10047434" y="4301666"/>
            <a:ext cx="595167" cy="577007"/>
          </a:xfrm>
          <a:prstGeom prst="ellipse">
            <a:avLst/>
          </a:prstGeom>
          <a:solidFill>
            <a:srgbClr val="C0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067" b="1">
                <a:solidFill>
                  <a:srgbClr val="FFFFFF"/>
                </a:solidFill>
                <a:latin typeface="Calibri"/>
                <a:ea typeface="Calibri"/>
                <a:cs typeface="Calibri" charset="0"/>
              </a:rPr>
              <a:t>68</a:t>
            </a:r>
            <a:endParaRPr lang="en-US" sz="1067" b="1">
              <a:solidFill>
                <a:schemeClr val="bg1"/>
              </a:solidFill>
              <a:latin typeface="+mj-lt"/>
            </a:endParaRPr>
          </a:p>
        </p:txBody>
      </p:sp>
      <p:sp>
        <p:nvSpPr>
          <p:cNvPr id="34" name="Rectangle 1"/>
          <p:cNvSpPr>
            <a:spLocks noChangeArrowheads="1"/>
          </p:cNvSpPr>
          <p:nvPr/>
        </p:nvSpPr>
        <p:spPr bwMode="auto">
          <a:xfrm>
            <a:off x="1151467" y="4925231"/>
            <a:ext cx="10033000" cy="1136903"/>
          </a:xfrm>
          <a:prstGeom prst="rect">
            <a:avLst/>
          </a:prstGeom>
          <a:solidFill>
            <a:schemeClr val="tx2"/>
          </a:solidFill>
          <a:ln>
            <a:noFill/>
          </a:ln>
        </p:spPr>
        <p:txBody>
          <a:bodyPr/>
          <a:lstStyle>
            <a:lvl1pPr eaLnBrk="0" hangingPunct="0">
              <a:spcAft>
                <a:spcPct val="50000"/>
              </a:spcAft>
              <a:defRPr sz="2200">
                <a:solidFill>
                  <a:schemeClr val="tx1"/>
                </a:solidFill>
                <a:latin typeface="Arial" panose="020B0604020202020204" pitchFamily="34" charset="0"/>
              </a:defRPr>
            </a:lvl1pPr>
            <a:lvl2pPr marL="742950" indent="-285750" eaLnBrk="0" hangingPunct="0">
              <a:spcAft>
                <a:spcPct val="30000"/>
              </a:spcAft>
              <a:buChar char="•"/>
              <a:defRPr sz="2000">
                <a:solidFill>
                  <a:schemeClr val="tx1"/>
                </a:solidFill>
                <a:latin typeface="Arial" panose="020B0604020202020204" pitchFamily="34" charset="0"/>
              </a:defRPr>
            </a:lvl2pPr>
            <a:lvl3pPr marL="1143000" indent="-228600" eaLnBrk="0" hangingPunct="0">
              <a:spcAft>
                <a:spcPct val="30000"/>
              </a:spcAft>
              <a:buChar char="–"/>
              <a:defRPr sz="1600">
                <a:solidFill>
                  <a:schemeClr val="tx1"/>
                </a:solidFill>
                <a:latin typeface="Arial" panose="020B0604020202020204" pitchFamily="34" charset="0"/>
              </a:defRPr>
            </a:lvl3pPr>
            <a:lvl4pPr marL="1600200" indent="-228600" eaLnBrk="0" hangingPunct="0">
              <a:spcAft>
                <a:spcPct val="30000"/>
              </a:spcAft>
              <a:buChar char="•"/>
              <a:defRPr sz="1600">
                <a:solidFill>
                  <a:schemeClr val="tx1"/>
                </a:solidFill>
                <a:latin typeface="Arial" panose="020B0604020202020204" pitchFamily="34" charset="0"/>
              </a:defRPr>
            </a:lvl4pPr>
            <a:lvl5pPr marL="2057400" indent="-228600" eaLnBrk="0" hangingPunct="0">
              <a:spcAft>
                <a:spcPct val="30000"/>
              </a:spcAft>
              <a:buChar char="–"/>
              <a:defRPr sz="16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16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16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16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1600">
                <a:solidFill>
                  <a:schemeClr val="tx1"/>
                </a:solidFill>
                <a:latin typeface="Arial" panose="020B0604020202020204" pitchFamily="34" charset="0"/>
              </a:defRPr>
            </a:lvl9pPr>
          </a:lstStyle>
          <a:p>
            <a:pPr>
              <a:spcBef>
                <a:spcPts val="600"/>
              </a:spcBef>
              <a:spcAft>
                <a:spcPct val="0"/>
              </a:spcAft>
              <a:defRPr/>
            </a:pPr>
            <a:r>
              <a:rPr lang="fr-FR" b="1" dirty="0">
                <a:solidFill>
                  <a:srgbClr val="FFFFFF"/>
                </a:solidFill>
                <a:latin typeface="Georgia"/>
                <a:ea typeface="Georgia"/>
                <a:cs typeface="Georgia"/>
              </a:rPr>
              <a:t>	</a:t>
            </a:r>
            <a:r>
              <a:rPr lang="fr-FR" b="1" dirty="0">
                <a:solidFill>
                  <a:schemeClr val="bg1"/>
                </a:solidFill>
                <a:latin typeface="Georgia"/>
                <a:ea typeface="Georgia"/>
                <a:cs typeface="Georgia"/>
              </a:rPr>
              <a:t>UN test</a:t>
            </a:r>
            <a:r>
              <a:rPr lang="fr-FR" b="1" dirty="0">
                <a:solidFill>
                  <a:srgbClr val="FFFFFF"/>
                </a:solidFill>
                <a:latin typeface="Georgia"/>
                <a:ea typeface="Georgia"/>
                <a:cs typeface="Georgia"/>
              </a:rPr>
              <a:t>, TROIS résultats	</a:t>
            </a:r>
          </a:p>
          <a:p>
            <a:pPr marL="1904952" lvl="2">
              <a:spcBef>
                <a:spcPts val="600"/>
              </a:spcBef>
              <a:spcAft>
                <a:spcPct val="0"/>
              </a:spcAft>
              <a:buFont typeface="Arial" panose="020B0604020202020204" pitchFamily="34" charset="0"/>
              <a:buChar char="•"/>
              <a:defRPr/>
            </a:pPr>
            <a:r>
              <a:rPr lang="fr-FR" sz="1467" dirty="0">
                <a:solidFill>
                  <a:srgbClr val="FFFFFF"/>
                </a:solidFill>
                <a:latin typeface="Georgia"/>
                <a:ea typeface="Georgia"/>
                <a:cs typeface="Georgia"/>
              </a:rPr>
              <a:t>Élimine la nécessité de procéder à un </a:t>
            </a:r>
            <a:r>
              <a:rPr lang="fr-FR" sz="1467" dirty="0" err="1">
                <a:solidFill>
                  <a:srgbClr val="FFFFFF"/>
                </a:solidFill>
                <a:latin typeface="Georgia"/>
                <a:ea typeface="Georgia"/>
                <a:cs typeface="Georgia"/>
              </a:rPr>
              <a:t>génotypage</a:t>
            </a:r>
            <a:r>
              <a:rPr lang="fr-FR" sz="1467" dirty="0">
                <a:solidFill>
                  <a:srgbClr val="FFFFFF"/>
                </a:solidFill>
                <a:latin typeface="Georgia"/>
                <a:ea typeface="Georgia"/>
                <a:cs typeface="Georgia"/>
              </a:rPr>
              <a:t> réflexe</a:t>
            </a:r>
          </a:p>
          <a:p>
            <a:pPr marL="1904952" lvl="2">
              <a:spcBef>
                <a:spcPts val="600"/>
              </a:spcBef>
              <a:spcAft>
                <a:spcPct val="0"/>
              </a:spcAft>
              <a:buFont typeface="Arial" panose="020B0604020202020204" pitchFamily="34" charset="0"/>
              <a:buChar char="•"/>
              <a:defRPr/>
            </a:pPr>
            <a:r>
              <a:rPr lang="fr-FR" sz="1467" dirty="0">
                <a:solidFill>
                  <a:srgbClr val="FFFFFF"/>
                </a:solidFill>
                <a:latin typeface="Georgia"/>
                <a:ea typeface="Georgia"/>
                <a:cs typeface="Georgia"/>
              </a:rPr>
              <a:t>Identifie les patientes présentant un risque accru de maladie du col de l’utérus</a:t>
            </a:r>
          </a:p>
        </p:txBody>
      </p:sp>
      <p:sp>
        <p:nvSpPr>
          <p:cNvPr id="36" name="Oval 35"/>
          <p:cNvSpPr>
            <a:spLocks noChangeAspect="1"/>
          </p:cNvSpPr>
          <p:nvPr/>
        </p:nvSpPr>
        <p:spPr bwMode="auto">
          <a:xfrm>
            <a:off x="6625182" y="2264596"/>
            <a:ext cx="1343997" cy="1341120"/>
          </a:xfrm>
          <a:prstGeom prst="ellipse">
            <a:avLst/>
          </a:prstGeom>
          <a:solidFill>
            <a:srgbClr val="FF0000"/>
          </a:solidFill>
          <a:ln>
            <a:noFill/>
          </a:ln>
          <a:effectLst/>
          <a:scene3d>
            <a:camera prst="orthographicFront">
              <a:rot lat="0" lon="0" rev="0"/>
            </a:camera>
            <a:lightRig rig="balanced" dir="t">
              <a:rot lat="0" lon="0" rev="8700000"/>
            </a:lightRig>
          </a:scene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600" b="1" dirty="0">
                <a:solidFill>
                  <a:srgbClr val="FFFFFF"/>
                </a:solidFill>
                <a:effectLst>
                  <a:outerShdw blurRad="38100" dist="38100" dir="2700000" algn="tl">
                    <a:srgbClr val="000000">
                      <a:alpha val="43137"/>
                    </a:srgbClr>
                  </a:outerShdw>
                </a:effectLst>
                <a:latin typeface="Georgia"/>
                <a:ea typeface="Georgia"/>
                <a:cs typeface="Georgia"/>
              </a:rPr>
              <a:t>HPV </a:t>
            </a:r>
          </a:p>
          <a:p>
            <a:pPr algn="ctr">
              <a:defRPr/>
            </a:pPr>
            <a:r>
              <a:rPr lang="fr-FR" sz="1600" b="1" dirty="0">
                <a:solidFill>
                  <a:srgbClr val="FFFFFF"/>
                </a:solidFill>
                <a:effectLst>
                  <a:outerShdw blurRad="38100" dist="38100" dir="2700000" algn="tl">
                    <a:srgbClr val="000000">
                      <a:alpha val="43137"/>
                    </a:srgbClr>
                  </a:outerShdw>
                </a:effectLst>
                <a:latin typeface="Georgia"/>
                <a:ea typeface="Georgia"/>
                <a:cs typeface="Georgia"/>
              </a:rPr>
              <a:t>18</a:t>
            </a:r>
            <a:endParaRPr lang="en-US" sz="1600" b="1" dirty="0">
              <a:effectLst>
                <a:outerShdw blurRad="38100" dist="38100" dir="2700000" algn="tl">
                  <a:srgbClr val="000000">
                    <a:alpha val="43137"/>
                  </a:srgbClr>
                </a:outerShdw>
              </a:effectLst>
            </a:endParaRPr>
          </a:p>
        </p:txBody>
      </p:sp>
      <p:sp>
        <p:nvSpPr>
          <p:cNvPr id="37" name="Right Arrow 7"/>
          <p:cNvSpPr/>
          <p:nvPr/>
        </p:nvSpPr>
        <p:spPr>
          <a:xfrm>
            <a:off x="1952915" y="2693653"/>
            <a:ext cx="4572000" cy="320675"/>
          </a:xfrm>
          <a:prstGeom prst="rightArrow">
            <a:avLst/>
          </a:prstGeom>
          <a:solidFill>
            <a:srgbClr val="FF0000"/>
          </a:solidFill>
          <a:ln>
            <a:noFill/>
          </a:ln>
          <a:effectLst/>
          <a:scene3d>
            <a:camera prst="orthographicFront">
              <a:rot lat="0" lon="0" rev="0"/>
            </a:camera>
            <a:lightRig rig="contrasting" dir="t">
              <a:rot lat="0" lon="0" rev="15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38" name="Right Arrow 7"/>
          <p:cNvSpPr/>
          <p:nvPr/>
        </p:nvSpPr>
        <p:spPr>
          <a:xfrm>
            <a:off x="1952915" y="3999965"/>
            <a:ext cx="4572000" cy="320675"/>
          </a:xfrm>
          <a:prstGeom prst="rightArrow">
            <a:avLst/>
          </a:prstGeom>
          <a:solidFill>
            <a:srgbClr val="C00000"/>
          </a:solidFill>
          <a:ln>
            <a:noFill/>
          </a:ln>
          <a:effectLst/>
          <a:scene3d>
            <a:camera prst="orthographicFront">
              <a:rot lat="0" lon="0" rev="0"/>
            </a:camera>
            <a:lightRig rig="contrasting" dir="t">
              <a:rot lat="0" lon="0" rev="1500000"/>
            </a:lightRig>
          </a:scene3d>
          <a:sp3d prstMaterial="meta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39" name="Rectangle 2"/>
          <p:cNvSpPr/>
          <p:nvPr/>
        </p:nvSpPr>
        <p:spPr>
          <a:xfrm>
            <a:off x="577269" y="6192680"/>
            <a:ext cx="2722220" cy="215444"/>
          </a:xfrm>
          <a:prstGeom prst="rect">
            <a:avLst/>
          </a:prstGeom>
          <a:noFill/>
        </p:spPr>
        <p:txBody>
          <a:bodyPr wrap="none">
            <a:spAutoFit/>
          </a:bodyPr>
          <a:lstStyle/>
          <a:p>
            <a:r>
              <a:rPr lang="fr-FR" sz="800" dirty="0">
                <a:solidFill>
                  <a:srgbClr val="404040"/>
                </a:solidFill>
                <a:latin typeface="Georgia"/>
                <a:ea typeface="Georgia"/>
                <a:cs typeface="Georgia"/>
              </a:rPr>
              <a:t>Notice d’Abbott </a:t>
            </a:r>
            <a:r>
              <a:rPr lang="fr-FR" sz="800" dirty="0" err="1">
                <a:solidFill>
                  <a:srgbClr val="404040"/>
                </a:solidFill>
                <a:latin typeface="Georgia"/>
                <a:ea typeface="Georgia"/>
                <a:cs typeface="Georgia"/>
              </a:rPr>
              <a:t>RealTi</a:t>
            </a:r>
            <a:r>
              <a:rPr lang="fr-FR" sz="800" i="1" dirty="0" err="1">
                <a:solidFill>
                  <a:srgbClr val="404040"/>
                </a:solidFill>
                <a:latin typeface="Georgia"/>
                <a:ea typeface="Georgia"/>
                <a:cs typeface="Georgia"/>
              </a:rPr>
              <a:t>m</a:t>
            </a:r>
            <a:r>
              <a:rPr lang="fr-FR" sz="800" dirty="0" err="1">
                <a:solidFill>
                  <a:srgbClr val="404040"/>
                </a:solidFill>
                <a:latin typeface="Georgia"/>
                <a:ea typeface="Georgia"/>
                <a:cs typeface="Georgia"/>
              </a:rPr>
              <a:t>e</a:t>
            </a:r>
            <a:r>
              <a:rPr lang="fr-FR" sz="800" dirty="0">
                <a:solidFill>
                  <a:srgbClr val="404040"/>
                </a:solidFill>
                <a:latin typeface="Georgia"/>
                <a:ea typeface="Georgia"/>
                <a:cs typeface="Georgia"/>
              </a:rPr>
              <a:t> High </a:t>
            </a:r>
            <a:r>
              <a:rPr lang="fr-FR" sz="800" dirty="0" err="1">
                <a:solidFill>
                  <a:srgbClr val="404040"/>
                </a:solidFill>
                <a:latin typeface="Georgia"/>
                <a:ea typeface="Georgia"/>
                <a:cs typeface="Georgia"/>
              </a:rPr>
              <a:t>Risk</a:t>
            </a:r>
            <a:r>
              <a:rPr lang="fr-FR" sz="800" dirty="0">
                <a:solidFill>
                  <a:srgbClr val="404040"/>
                </a:solidFill>
                <a:latin typeface="Georgia"/>
                <a:ea typeface="Georgia"/>
                <a:cs typeface="Georgia"/>
              </a:rPr>
              <a:t> </a:t>
            </a:r>
            <a:r>
              <a:rPr lang="fr-FR" sz="800" dirty="0" err="1">
                <a:solidFill>
                  <a:srgbClr val="404040"/>
                </a:solidFill>
                <a:latin typeface="Georgia"/>
                <a:ea typeface="Georgia"/>
                <a:cs typeface="Georgia"/>
              </a:rPr>
              <a:t>HPV</a:t>
            </a:r>
            <a:r>
              <a:rPr lang="fr-FR" sz="800" dirty="0">
                <a:solidFill>
                  <a:srgbClr val="404040"/>
                </a:solidFill>
                <a:latin typeface="Georgia"/>
                <a:ea typeface="Georgia"/>
                <a:cs typeface="Georgia"/>
              </a:rPr>
              <a:t> </a:t>
            </a:r>
            <a:r>
              <a:rPr lang="fr-FR" sz="800" dirty="0" err="1">
                <a:solidFill>
                  <a:srgbClr val="404040"/>
                </a:solidFill>
                <a:latin typeface="Georgia"/>
                <a:ea typeface="Georgia"/>
                <a:cs typeface="Georgia"/>
              </a:rPr>
              <a:t>G5</a:t>
            </a:r>
            <a:r>
              <a:rPr lang="fr-FR" sz="800" dirty="0">
                <a:solidFill>
                  <a:srgbClr val="404040"/>
                </a:solidFill>
                <a:latin typeface="Georgia"/>
                <a:ea typeface="Georgia"/>
                <a:cs typeface="Georgia"/>
              </a:rPr>
              <a:t>-9196/</a:t>
            </a:r>
            <a:r>
              <a:rPr lang="fr-FR" sz="800" dirty="0" err="1">
                <a:solidFill>
                  <a:srgbClr val="404040"/>
                </a:solidFill>
                <a:latin typeface="Georgia"/>
                <a:ea typeface="Georgia"/>
                <a:cs typeface="Georgia"/>
              </a:rPr>
              <a:t>R03</a:t>
            </a:r>
            <a:endParaRPr lang="fr-FR" sz="800" dirty="0">
              <a:solidFill>
                <a:srgbClr val="404040"/>
              </a:solidFill>
              <a:latin typeface="Georgia"/>
              <a:ea typeface="Georgia"/>
              <a:cs typeface="Georgia"/>
            </a:endParaRPr>
          </a:p>
        </p:txBody>
      </p:sp>
      <p:sp>
        <p:nvSpPr>
          <p:cNvPr id="40" name="Titel 1"/>
          <p:cNvSpPr>
            <a:spLocks noGrp="1"/>
          </p:cNvSpPr>
          <p:nvPr>
            <p:ph type="title"/>
          </p:nvPr>
        </p:nvSpPr>
        <p:spPr>
          <a:xfrm>
            <a:off x="660401" y="299325"/>
            <a:ext cx="10189535" cy="452627"/>
          </a:xfrm>
        </p:spPr>
        <p:txBody>
          <a:bodyPr>
            <a:normAutofit fontScale="90000"/>
          </a:bodyPr>
          <a:lstStyle/>
          <a:p>
            <a:r>
              <a:rPr lang="fr-FR" sz="3467" dirty="0" err="1">
                <a:solidFill>
                  <a:srgbClr val="009CDE"/>
                </a:solidFill>
                <a:latin typeface="Georgia"/>
                <a:ea typeface="Georgia"/>
                <a:cs typeface="Georgia"/>
              </a:rPr>
              <a:t>Génotypage</a:t>
            </a:r>
            <a:r>
              <a:rPr lang="fr-FR" sz="3467" dirty="0">
                <a:solidFill>
                  <a:srgbClr val="009CDE"/>
                </a:solidFill>
                <a:latin typeface="Georgia"/>
                <a:ea typeface="Georgia"/>
                <a:cs typeface="Georgia"/>
              </a:rPr>
              <a:t> avec Abbott </a:t>
            </a:r>
            <a:r>
              <a:rPr lang="fr-FR" sz="3467" dirty="0" err="1">
                <a:solidFill>
                  <a:srgbClr val="009CDE"/>
                </a:solidFill>
                <a:latin typeface="Georgia"/>
                <a:ea typeface="Georgia"/>
                <a:cs typeface="Georgia"/>
              </a:rPr>
              <a:t>RealTi</a:t>
            </a:r>
            <a:r>
              <a:rPr lang="fr-FR" sz="3467" i="1" dirty="0" err="1">
                <a:solidFill>
                  <a:srgbClr val="009CDE"/>
                </a:solidFill>
                <a:latin typeface="Georgia"/>
                <a:ea typeface="Georgia"/>
                <a:cs typeface="Georgia"/>
              </a:rPr>
              <a:t>m</a:t>
            </a:r>
            <a:r>
              <a:rPr lang="fr-FR" sz="3467" dirty="0" err="1">
                <a:solidFill>
                  <a:srgbClr val="009CDE"/>
                </a:solidFill>
                <a:latin typeface="Georgia"/>
                <a:ea typeface="Georgia"/>
                <a:cs typeface="Georgia"/>
              </a:rPr>
              <a:t>e</a:t>
            </a:r>
            <a:r>
              <a:rPr lang="fr-FR" sz="3467" dirty="0">
                <a:solidFill>
                  <a:srgbClr val="009CDE"/>
                </a:solidFill>
                <a:latin typeface="Georgia"/>
                <a:ea typeface="Georgia"/>
                <a:cs typeface="Georgia"/>
              </a:rPr>
              <a:t> High-</a:t>
            </a:r>
            <a:r>
              <a:rPr lang="fr-FR" sz="3467" dirty="0" err="1">
                <a:solidFill>
                  <a:srgbClr val="009CDE"/>
                </a:solidFill>
                <a:latin typeface="Georgia"/>
                <a:ea typeface="Georgia"/>
                <a:cs typeface="Georgia"/>
              </a:rPr>
              <a:t>Risk</a:t>
            </a:r>
            <a:r>
              <a:rPr lang="fr-FR" sz="3467" dirty="0">
                <a:solidFill>
                  <a:srgbClr val="009CDE"/>
                </a:solidFill>
                <a:latin typeface="Georgia"/>
                <a:ea typeface="Georgia"/>
                <a:cs typeface="Georgia"/>
              </a:rPr>
              <a:t> </a:t>
            </a:r>
            <a:r>
              <a:rPr lang="fr-FR" sz="3467" dirty="0" err="1">
                <a:solidFill>
                  <a:srgbClr val="009CDE"/>
                </a:solidFill>
                <a:latin typeface="Georgia"/>
                <a:ea typeface="Georgia"/>
                <a:cs typeface="Georgia"/>
              </a:rPr>
              <a:t>HPV</a:t>
            </a:r>
            <a:endParaRPr lang="fr-FR" sz="3467" dirty="0">
              <a:solidFill>
                <a:srgbClr val="009CDE"/>
              </a:solidFill>
              <a:latin typeface="Georgia"/>
              <a:ea typeface="Georgia"/>
              <a:cs typeface="Georgia"/>
            </a:endParaRPr>
          </a:p>
        </p:txBody>
      </p:sp>
      <p:sp>
        <p:nvSpPr>
          <p:cNvPr id="35" name="TextBox 34">
            <a:extLst>
              <a:ext uri="{FF2B5EF4-FFF2-40B4-BE49-F238E27FC236}">
                <a16:creationId xmlns:a16="http://schemas.microsoft.com/office/drawing/2014/main" id="{28AFBD6B-3136-49EE-B16A-DEA81867EA74}"/>
              </a:ext>
            </a:extLst>
          </p:cNvPr>
          <p:cNvSpPr txBox="1"/>
          <p:nvPr/>
        </p:nvSpPr>
        <p:spPr>
          <a:xfrm>
            <a:off x="193706" y="6418587"/>
            <a:ext cx="1204048" cy="276999"/>
          </a:xfrm>
          <a:prstGeom prst="rect">
            <a:avLst/>
          </a:prstGeom>
          <a:solidFill>
            <a:schemeClr val="bg1"/>
          </a:solidFill>
        </p:spPr>
        <p:txBody>
          <a:bodyPr wrap="none" rtlCol="0">
            <a:spAutoFit/>
          </a:bodyPr>
          <a:lstStyle/>
          <a:p>
            <a:pPr lvl="0"/>
            <a:r>
              <a:rPr lang="fr-FR" sz="1200" dirty="0">
                <a:solidFill>
                  <a:srgbClr val="404040"/>
                </a:solidFill>
                <a:ea typeface="Georgia"/>
                <a:cs typeface="Georgia"/>
              </a:rPr>
              <a:t>AMD.15399 AFC</a:t>
            </a:r>
          </a:p>
        </p:txBody>
      </p:sp>
    </p:spTree>
    <p:extLst>
      <p:ext uri="{BB962C8B-B14F-4D97-AF65-F5344CB8AC3E}">
        <p14:creationId xmlns:p14="http://schemas.microsoft.com/office/powerpoint/2010/main" val="326970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399" y="245286"/>
            <a:ext cx="11220663" cy="532236"/>
          </a:xfrm>
        </p:spPr>
        <p:txBody>
          <a:bodyPr>
            <a:normAutofit fontScale="90000"/>
          </a:bodyPr>
          <a:lstStyle/>
          <a:p>
            <a:r>
              <a:rPr lang="fr-FR" sz="3467" dirty="0">
                <a:solidFill>
                  <a:srgbClr val="009CDE"/>
                </a:solidFill>
                <a:latin typeface="Georgia"/>
                <a:ea typeface="Georgia"/>
                <a:cs typeface="Georgia"/>
              </a:rPr>
              <a:t>Kit de prélèvement d’échantillons Abbott Cervi-Collect</a:t>
            </a:r>
          </a:p>
        </p:txBody>
      </p:sp>
      <p:sp>
        <p:nvSpPr>
          <p:cNvPr id="3" name="Content Placeholder 2"/>
          <p:cNvSpPr>
            <a:spLocks noGrp="1"/>
          </p:cNvSpPr>
          <p:nvPr>
            <p:ph idx="1"/>
          </p:nvPr>
        </p:nvSpPr>
        <p:spPr>
          <a:xfrm>
            <a:off x="1151467" y="991762"/>
            <a:ext cx="9799755" cy="1489420"/>
          </a:xfrm>
        </p:spPr>
        <p:txBody>
          <a:bodyPr/>
          <a:lstStyle/>
          <a:p>
            <a:r>
              <a:rPr lang="fr-FR" sz="2000" b="1">
                <a:solidFill>
                  <a:srgbClr val="004F71"/>
                </a:solidFill>
                <a:latin typeface="Georgia"/>
                <a:ea typeface="Georgia"/>
                <a:cs typeface="Georgia"/>
              </a:rPr>
              <a:t>Brosse cervicale </a:t>
            </a:r>
            <a:r>
              <a:rPr lang="fr-FR" sz="2000">
                <a:solidFill>
                  <a:srgbClr val="004F71"/>
                </a:solidFill>
                <a:latin typeface="Georgia"/>
                <a:ea typeface="Georgia"/>
                <a:cs typeface="Georgia"/>
              </a:rPr>
              <a:t> : </a:t>
            </a:r>
            <a:r>
              <a:rPr lang="fr-FR" sz="2000">
                <a:solidFill>
                  <a:srgbClr val="000000"/>
                </a:solidFill>
                <a:latin typeface="Georgia"/>
                <a:ea typeface="Georgia"/>
                <a:cs typeface="Georgia"/>
              </a:rPr>
              <a:t>brosse destinée au prélèvement d’un échantillon cervical</a:t>
            </a:r>
          </a:p>
          <a:p>
            <a:endParaRPr lang="en-US" sz="2000">
              <a:solidFill>
                <a:srgbClr val="000000"/>
              </a:solidFill>
            </a:endParaRPr>
          </a:p>
          <a:p>
            <a:r>
              <a:rPr lang="fr-FR" sz="2000" b="1">
                <a:solidFill>
                  <a:srgbClr val="004F71"/>
                </a:solidFill>
                <a:latin typeface="Georgia"/>
                <a:ea typeface="Georgia"/>
                <a:cs typeface="Georgia"/>
              </a:rPr>
              <a:t>Tube de transport : </a:t>
            </a:r>
            <a:r>
              <a:rPr lang="fr-FR" sz="2000">
                <a:solidFill>
                  <a:srgbClr val="000000"/>
                </a:solidFill>
                <a:latin typeface="Georgia"/>
                <a:ea typeface="Georgia"/>
                <a:cs typeface="Georgia"/>
              </a:rPr>
              <a:t>2,5 ml de tampon pour le transport de l’échantillon (thiocyanate de guanidine dans un tampon Tris)</a:t>
            </a:r>
          </a:p>
        </p:txBody>
      </p:sp>
      <p:grpSp>
        <p:nvGrpSpPr>
          <p:cNvPr id="13" name="Group 12"/>
          <p:cNvGrpSpPr/>
          <p:nvPr/>
        </p:nvGrpSpPr>
        <p:grpSpPr>
          <a:xfrm>
            <a:off x="2830622" y="2608406"/>
            <a:ext cx="2334938" cy="2422445"/>
            <a:chOff x="409544" y="2624961"/>
            <a:chExt cx="2334937" cy="2422446"/>
          </a:xfrm>
        </p:grpSpPr>
        <p:grpSp>
          <p:nvGrpSpPr>
            <p:cNvPr id="8" name="Group 7"/>
            <p:cNvGrpSpPr/>
            <p:nvPr/>
          </p:nvGrpSpPr>
          <p:grpSpPr>
            <a:xfrm>
              <a:off x="409544" y="2624961"/>
              <a:ext cx="2247264" cy="1139031"/>
              <a:chOff x="1066860" y="2924612"/>
              <a:chExt cx="2346660" cy="1282355"/>
            </a:xfrm>
          </p:grpSpPr>
          <p:pic>
            <p:nvPicPr>
              <p:cNvPr id="7" name="Picture 6"/>
              <p:cNvPicPr>
                <a:picLocks noChangeAspect="1"/>
              </p:cNvPicPr>
              <p:nvPr/>
            </p:nvPicPr>
            <p:blipFill>
              <a:blip r:embed="rId2" cstate="print"/>
              <a:stretch>
                <a:fillRect/>
              </a:stretch>
            </p:blipFill>
            <p:spPr>
              <a:xfrm>
                <a:off x="1066860" y="2924612"/>
                <a:ext cx="2346660" cy="889324"/>
              </a:xfrm>
              <a:prstGeom prst="rect">
                <a:avLst/>
              </a:prstGeom>
            </p:spPr>
          </p:pic>
          <p:sp>
            <p:nvSpPr>
              <p:cNvPr id="9" name="TextBox 8"/>
              <p:cNvSpPr txBox="1"/>
              <p:nvPr/>
            </p:nvSpPr>
            <p:spPr>
              <a:xfrm>
                <a:off x="1401660" y="3791162"/>
                <a:ext cx="1895193" cy="415805"/>
              </a:xfrm>
              <a:prstGeom prst="rect">
                <a:avLst/>
              </a:prstGeom>
              <a:noFill/>
            </p:spPr>
            <p:txBody>
              <a:bodyPr wrap="none" rtlCol="0">
                <a:spAutoFit/>
              </a:bodyPr>
              <a:lstStyle/>
              <a:p>
                <a:pPr>
                  <a:defRPr/>
                </a:pPr>
                <a:r>
                  <a:rPr lang="fr-FR">
                    <a:solidFill>
                      <a:srgbClr val="000000"/>
                    </a:solidFill>
                    <a:latin typeface="Georgia"/>
                    <a:ea typeface="Georgia"/>
                    <a:cs typeface="Georgia"/>
                  </a:rPr>
                  <a:t>Brosse cervicale</a:t>
                </a:r>
                <a:endParaRPr lang="en-US">
                  <a:solidFill>
                    <a:srgbClr val="000000"/>
                  </a:solidFill>
                  <a:latin typeface="Georgia"/>
                </a:endParaRPr>
              </a:p>
            </p:txBody>
          </p:sp>
        </p:grpSp>
        <p:grpSp>
          <p:nvGrpSpPr>
            <p:cNvPr id="15" name="Group 14"/>
            <p:cNvGrpSpPr/>
            <p:nvPr/>
          </p:nvGrpSpPr>
          <p:grpSpPr>
            <a:xfrm>
              <a:off x="636101" y="3908376"/>
              <a:ext cx="2108380" cy="1139031"/>
              <a:chOff x="4617720" y="2924612"/>
              <a:chExt cx="2201632" cy="1282355"/>
            </a:xfrm>
          </p:grpSpPr>
          <p:pic>
            <p:nvPicPr>
              <p:cNvPr id="6" name="Picture 5"/>
              <p:cNvPicPr>
                <a:picLocks noChangeAspect="1"/>
              </p:cNvPicPr>
              <p:nvPr/>
            </p:nvPicPr>
            <p:blipFill>
              <a:blip r:embed="rId3" cstate="print"/>
              <a:stretch>
                <a:fillRect/>
              </a:stretch>
            </p:blipFill>
            <p:spPr>
              <a:xfrm>
                <a:off x="4617720" y="2924612"/>
                <a:ext cx="1693973" cy="771137"/>
              </a:xfrm>
              <a:prstGeom prst="rect">
                <a:avLst/>
              </a:prstGeom>
            </p:spPr>
          </p:pic>
          <p:sp>
            <p:nvSpPr>
              <p:cNvPr id="10" name="TextBox 9"/>
              <p:cNvSpPr txBox="1"/>
              <p:nvPr/>
            </p:nvSpPr>
            <p:spPr>
              <a:xfrm>
                <a:off x="4711575" y="3791162"/>
                <a:ext cx="2107777" cy="415805"/>
              </a:xfrm>
              <a:prstGeom prst="rect">
                <a:avLst/>
              </a:prstGeom>
              <a:noFill/>
            </p:spPr>
            <p:txBody>
              <a:bodyPr wrap="none" rtlCol="0">
                <a:spAutoFit/>
              </a:bodyPr>
              <a:lstStyle/>
              <a:p>
                <a:pPr>
                  <a:defRPr/>
                </a:pPr>
                <a:r>
                  <a:rPr lang="fr-FR">
                    <a:solidFill>
                      <a:srgbClr val="000000"/>
                    </a:solidFill>
                    <a:latin typeface="Georgia"/>
                    <a:ea typeface="Georgia"/>
                    <a:cs typeface="Georgia"/>
                  </a:rPr>
                  <a:t>Tube de transport</a:t>
                </a:r>
                <a:endParaRPr lang="en-US">
                  <a:solidFill>
                    <a:srgbClr val="000000"/>
                  </a:solidFill>
                  <a:latin typeface="Georgia"/>
                </a:endParaRPr>
              </a:p>
            </p:txBody>
          </p:sp>
        </p:grpSp>
      </p:grpSp>
      <p:sp>
        <p:nvSpPr>
          <p:cNvPr id="17" name="Rectangle 1"/>
          <p:cNvSpPr>
            <a:spLocks noChangeArrowheads="1"/>
          </p:cNvSpPr>
          <p:nvPr/>
        </p:nvSpPr>
        <p:spPr bwMode="auto">
          <a:xfrm>
            <a:off x="1151467" y="5194853"/>
            <a:ext cx="10032999" cy="729699"/>
          </a:xfrm>
          <a:prstGeom prst="rect">
            <a:avLst/>
          </a:prstGeom>
          <a:solidFill>
            <a:schemeClr val="tx2"/>
          </a:solidFill>
          <a:ln>
            <a:noFill/>
          </a:ln>
        </p:spPr>
        <p:txBody>
          <a:bodyPr anchor="ctr"/>
          <a:lstStyle>
            <a:lvl1pPr eaLnBrk="0" hangingPunct="0">
              <a:spcAft>
                <a:spcPct val="50000"/>
              </a:spcAft>
              <a:defRPr sz="2200">
                <a:solidFill>
                  <a:schemeClr val="tx1"/>
                </a:solidFill>
                <a:latin typeface="Arial" panose="020B0604020202020204" pitchFamily="34" charset="0"/>
              </a:defRPr>
            </a:lvl1pPr>
            <a:lvl2pPr marL="742950" indent="-285750" eaLnBrk="0" hangingPunct="0">
              <a:spcAft>
                <a:spcPct val="30000"/>
              </a:spcAft>
              <a:buChar char="•"/>
              <a:defRPr sz="2000">
                <a:solidFill>
                  <a:schemeClr val="tx1"/>
                </a:solidFill>
                <a:latin typeface="Arial" panose="020B0604020202020204" pitchFamily="34" charset="0"/>
              </a:defRPr>
            </a:lvl2pPr>
            <a:lvl3pPr marL="1143000" indent="-228600" eaLnBrk="0" hangingPunct="0">
              <a:spcAft>
                <a:spcPct val="30000"/>
              </a:spcAft>
              <a:buChar char="–"/>
              <a:defRPr sz="1600">
                <a:solidFill>
                  <a:schemeClr val="tx1"/>
                </a:solidFill>
                <a:latin typeface="Arial" panose="020B0604020202020204" pitchFamily="34" charset="0"/>
              </a:defRPr>
            </a:lvl3pPr>
            <a:lvl4pPr marL="1600200" indent="-228600" eaLnBrk="0" hangingPunct="0">
              <a:spcAft>
                <a:spcPct val="30000"/>
              </a:spcAft>
              <a:buChar char="•"/>
              <a:defRPr sz="1600">
                <a:solidFill>
                  <a:schemeClr val="tx1"/>
                </a:solidFill>
                <a:latin typeface="Arial" panose="020B0604020202020204" pitchFamily="34" charset="0"/>
              </a:defRPr>
            </a:lvl4pPr>
            <a:lvl5pPr marL="2057400" indent="-228600" eaLnBrk="0" hangingPunct="0">
              <a:spcAft>
                <a:spcPct val="30000"/>
              </a:spcAft>
              <a:buChar char="–"/>
              <a:defRPr sz="1600">
                <a:solidFill>
                  <a:schemeClr val="tx1"/>
                </a:solidFill>
                <a:latin typeface="Arial" panose="020B0604020202020204" pitchFamily="34" charset="0"/>
              </a:defRPr>
            </a:lvl5pPr>
            <a:lvl6pPr marL="2514600" indent="-228600" eaLnBrk="0" fontAlgn="base" hangingPunct="0">
              <a:spcBef>
                <a:spcPct val="0"/>
              </a:spcBef>
              <a:spcAft>
                <a:spcPct val="30000"/>
              </a:spcAft>
              <a:buChar char="–"/>
              <a:defRPr sz="1600">
                <a:solidFill>
                  <a:schemeClr val="tx1"/>
                </a:solidFill>
                <a:latin typeface="Arial" panose="020B0604020202020204" pitchFamily="34" charset="0"/>
              </a:defRPr>
            </a:lvl6pPr>
            <a:lvl7pPr marL="2971800" indent="-228600" eaLnBrk="0" fontAlgn="base" hangingPunct="0">
              <a:spcBef>
                <a:spcPct val="0"/>
              </a:spcBef>
              <a:spcAft>
                <a:spcPct val="30000"/>
              </a:spcAft>
              <a:buChar char="–"/>
              <a:defRPr sz="1600">
                <a:solidFill>
                  <a:schemeClr val="tx1"/>
                </a:solidFill>
                <a:latin typeface="Arial" panose="020B0604020202020204" pitchFamily="34" charset="0"/>
              </a:defRPr>
            </a:lvl7pPr>
            <a:lvl8pPr marL="3429000" indent="-228600" eaLnBrk="0" fontAlgn="base" hangingPunct="0">
              <a:spcBef>
                <a:spcPct val="0"/>
              </a:spcBef>
              <a:spcAft>
                <a:spcPct val="30000"/>
              </a:spcAft>
              <a:buChar char="–"/>
              <a:defRPr sz="1600">
                <a:solidFill>
                  <a:schemeClr val="tx1"/>
                </a:solidFill>
                <a:latin typeface="Arial" panose="020B0604020202020204" pitchFamily="34" charset="0"/>
              </a:defRPr>
            </a:lvl8pPr>
            <a:lvl9pPr marL="3886200" indent="-228600" eaLnBrk="0" fontAlgn="base" hangingPunct="0">
              <a:spcBef>
                <a:spcPct val="0"/>
              </a:spcBef>
              <a:spcAft>
                <a:spcPct val="30000"/>
              </a:spcAft>
              <a:buChar char="–"/>
              <a:defRPr sz="1600">
                <a:solidFill>
                  <a:schemeClr val="tx1"/>
                </a:solidFill>
                <a:latin typeface="Arial" panose="020B0604020202020204" pitchFamily="34" charset="0"/>
              </a:defRPr>
            </a:lvl9pPr>
          </a:lstStyle>
          <a:p>
            <a:pPr algn="ctr" eaLnBrk="1" hangingPunct="1">
              <a:spcBef>
                <a:spcPts val="1200"/>
              </a:spcBef>
              <a:spcAft>
                <a:spcPct val="0"/>
              </a:spcAft>
              <a:tabLst>
                <a:tab pos="2285943" algn="l"/>
              </a:tabLst>
              <a:defRPr/>
            </a:pPr>
            <a:r>
              <a:rPr lang="fr-FR" sz="2400">
                <a:solidFill>
                  <a:srgbClr val="FFFFFF"/>
                </a:solidFill>
                <a:latin typeface="Georgia"/>
                <a:ea typeface="Georgia"/>
                <a:cs typeface="Georgia"/>
              </a:rPr>
              <a:t>Simplifier la manipulation des échantillons</a:t>
            </a:r>
          </a:p>
        </p:txBody>
      </p:sp>
      <p:grpSp>
        <p:nvGrpSpPr>
          <p:cNvPr id="5" name="Group 4"/>
          <p:cNvGrpSpPr/>
          <p:nvPr/>
        </p:nvGrpSpPr>
        <p:grpSpPr>
          <a:xfrm>
            <a:off x="5970823" y="2902239"/>
            <a:ext cx="4892686" cy="2115289"/>
            <a:chOff x="4446822" y="2902238"/>
            <a:chExt cx="4892685" cy="2115290"/>
          </a:xfrm>
        </p:grpSpPr>
        <p:sp>
          <p:nvSpPr>
            <p:cNvPr id="11" name="TextBox 10"/>
            <p:cNvSpPr txBox="1"/>
            <p:nvPr/>
          </p:nvSpPr>
          <p:spPr>
            <a:xfrm>
              <a:off x="4446822" y="4648196"/>
              <a:ext cx="4892685" cy="369332"/>
            </a:xfrm>
            <a:prstGeom prst="rect">
              <a:avLst/>
            </a:prstGeom>
            <a:noFill/>
          </p:spPr>
          <p:txBody>
            <a:bodyPr wrap="none" rtlCol="0">
              <a:spAutoFit/>
            </a:bodyPr>
            <a:lstStyle/>
            <a:p>
              <a:pPr>
                <a:defRPr/>
              </a:pPr>
              <a:r>
                <a:rPr lang="fr-FR" dirty="0">
                  <a:solidFill>
                    <a:srgbClr val="000000"/>
                  </a:solidFill>
                  <a:latin typeface="Georgia"/>
                  <a:ea typeface="Georgia"/>
                  <a:cs typeface="Georgia"/>
                </a:rPr>
                <a:t>Kit de prélèvement d’échantillon Cervi-Collect</a:t>
              </a:r>
            </a:p>
          </p:txBody>
        </p:sp>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r="81401"/>
            <a:stretch>
              <a:fillRect/>
            </a:stretch>
          </p:blipFill>
          <p:spPr bwMode="auto">
            <a:xfrm rot="3947658">
              <a:off x="5842470" y="1843622"/>
              <a:ext cx="1129942" cy="3247173"/>
            </a:xfrm>
            <a:prstGeom prst="rect">
              <a:avLst/>
            </a:prstGeom>
            <a:noFill/>
            <a:ln>
              <a:noFill/>
            </a:ln>
            <a:effectLst/>
            <a:scene3d>
              <a:camera prst="orthographicFront">
                <a:rot lat="0" lon="2400000" rev="0"/>
              </a:camera>
              <a:lightRig rig="threePt" dir="t"/>
            </a:scene3d>
            <a:extLst>
              <a:ext uri="{909E8E84-426E-40DD-AFC4-6F175D3DCCD1}">
                <a14:hiddenFill xmlns:a14="http://schemas.microsoft.com/office/drawing/2010/main">
                  <a:solidFill>
                    <a:srgbClr val="2A8DB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9" name="Rectangle 2"/>
          <p:cNvSpPr/>
          <p:nvPr/>
        </p:nvSpPr>
        <p:spPr>
          <a:xfrm>
            <a:off x="215866" y="6192680"/>
            <a:ext cx="3070071" cy="215444"/>
          </a:xfrm>
          <a:prstGeom prst="rect">
            <a:avLst/>
          </a:prstGeom>
          <a:noFill/>
        </p:spPr>
        <p:txBody>
          <a:bodyPr wrap="none">
            <a:spAutoFit/>
          </a:bodyPr>
          <a:lstStyle/>
          <a:p>
            <a:pPr algn="r"/>
            <a:r>
              <a:rPr lang="fr-FR" sz="800" dirty="0">
                <a:solidFill>
                  <a:srgbClr val="404040"/>
                </a:solidFill>
                <a:latin typeface="Georgia"/>
                <a:ea typeface="Georgia"/>
                <a:cs typeface="Georgia"/>
              </a:rPr>
              <a:t>Kit de prélèvement d’échantillon Abbott Cervi-Collect AL1050.3</a:t>
            </a:r>
          </a:p>
        </p:txBody>
      </p:sp>
      <p:sp>
        <p:nvSpPr>
          <p:cNvPr id="16" name="TextBox 15">
            <a:extLst>
              <a:ext uri="{FF2B5EF4-FFF2-40B4-BE49-F238E27FC236}">
                <a16:creationId xmlns:a16="http://schemas.microsoft.com/office/drawing/2014/main" id="{DA2BC681-C713-4839-B554-9A806D36CAAB}"/>
              </a:ext>
            </a:extLst>
          </p:cNvPr>
          <p:cNvSpPr txBox="1"/>
          <p:nvPr/>
        </p:nvSpPr>
        <p:spPr>
          <a:xfrm>
            <a:off x="193706" y="6418587"/>
            <a:ext cx="1204048" cy="276999"/>
          </a:xfrm>
          <a:prstGeom prst="rect">
            <a:avLst/>
          </a:prstGeom>
          <a:solidFill>
            <a:schemeClr val="bg1"/>
          </a:solidFill>
        </p:spPr>
        <p:txBody>
          <a:bodyPr wrap="none" rtlCol="0">
            <a:spAutoFit/>
          </a:bodyPr>
          <a:lstStyle/>
          <a:p>
            <a:pPr lvl="0"/>
            <a:r>
              <a:rPr lang="fr-FR" sz="1200" dirty="0">
                <a:solidFill>
                  <a:srgbClr val="404040"/>
                </a:solidFill>
                <a:ea typeface="Georgia"/>
                <a:cs typeface="Georgia"/>
              </a:rPr>
              <a:t>AMD.15399 AFC</a:t>
            </a:r>
          </a:p>
        </p:txBody>
      </p:sp>
    </p:spTree>
    <p:extLst>
      <p:ext uri="{BB962C8B-B14F-4D97-AF65-F5344CB8AC3E}">
        <p14:creationId xmlns:p14="http://schemas.microsoft.com/office/powerpoint/2010/main" val="74928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hteck 156"/>
          <p:cNvSpPr/>
          <p:nvPr/>
        </p:nvSpPr>
        <p:spPr>
          <a:xfrm>
            <a:off x="1530412" y="1181131"/>
            <a:ext cx="9144000" cy="48784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871911" y="420461"/>
            <a:ext cx="8229600" cy="914400"/>
          </a:xfrm>
        </p:spPr>
        <p:txBody>
          <a:bodyPr>
            <a:noAutofit/>
          </a:bodyPr>
          <a:lstStyle/>
          <a:p>
            <a:pPr>
              <a:lnSpc>
                <a:spcPct val="100000"/>
              </a:lnSpc>
            </a:pPr>
            <a:r>
              <a:rPr lang="fr-FR" altLang="en-US" dirty="0">
                <a:solidFill>
                  <a:srgbClr val="00B0F0"/>
                </a:solidFill>
              </a:rPr>
              <a:t>Abbott RealTi</a:t>
            </a:r>
            <a:r>
              <a:rPr lang="fr-FR" altLang="en-US" i="1" dirty="0">
                <a:solidFill>
                  <a:srgbClr val="00B0F0"/>
                </a:solidFill>
              </a:rPr>
              <a:t>m</a:t>
            </a:r>
            <a:r>
              <a:rPr lang="fr-FR" altLang="en-US" dirty="0">
                <a:solidFill>
                  <a:srgbClr val="00B0F0"/>
                </a:solidFill>
              </a:rPr>
              <a:t>e HIGH RISK HPV</a:t>
            </a:r>
            <a:endParaRPr lang="en-US" cap="none" dirty="0"/>
          </a:p>
        </p:txBody>
      </p:sp>
      <p:sp>
        <p:nvSpPr>
          <p:cNvPr id="76" name="Textplatzhalter 5"/>
          <p:cNvSpPr txBox="1">
            <a:spLocks/>
          </p:cNvSpPr>
          <p:nvPr/>
        </p:nvSpPr>
        <p:spPr>
          <a:xfrm>
            <a:off x="1894448" y="196233"/>
            <a:ext cx="4297680" cy="153888"/>
          </a:xfrm>
          <a:prstGeom prst="rect">
            <a:avLst/>
          </a:prstGeom>
        </p:spPr>
        <p:txBody>
          <a:bodyPr/>
          <a:lstStyle>
            <a:lvl1pPr marL="0" indent="0" algn="l" defTabSz="914400" rtl="0" eaLnBrk="1" latinLnBrk="0" hangingPunct="1">
              <a:lnSpc>
                <a:spcPct val="95000"/>
              </a:lnSpc>
              <a:spcBef>
                <a:spcPts val="9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lnSpc>
                <a:spcPct val="95000"/>
              </a:lnSpc>
              <a:spcBef>
                <a:spcPts val="4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lnSpc>
                <a:spcPct val="95000"/>
              </a:lnSpc>
              <a:spcBef>
                <a:spcPts val="4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95000"/>
              </a:lnSpc>
              <a:spcBef>
                <a:spcPts val="400"/>
              </a:spcBef>
              <a:buFont typeface="Arial" panose="020B0604020202020204" pitchFamily="34" charset="0"/>
              <a:buChar char="•"/>
              <a:defRPr sz="1400" kern="1200">
                <a:solidFill>
                  <a:schemeClr val="tx1"/>
                </a:solidFill>
                <a:latin typeface="+mn-lt"/>
                <a:ea typeface="+mn-ea"/>
                <a:cs typeface="+mn-cs"/>
              </a:defRPr>
            </a:lvl4pPr>
            <a:lvl5pPr marL="914400" indent="-228600" algn="l" defTabSz="914400" rtl="0" eaLnBrk="1" latinLnBrk="0" hangingPunct="1">
              <a:lnSpc>
                <a:spcPct val="95000"/>
              </a:lnSpc>
              <a:spcBef>
                <a:spcPts val="3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000" dirty="0">
                <a:solidFill>
                  <a:schemeClr val="bg2">
                    <a:lumMod val="75000"/>
                  </a:schemeClr>
                </a:solidFill>
              </a:rPr>
              <a:t>3. REACTIFS  </a:t>
            </a:r>
            <a:r>
              <a:rPr lang="de-DE" sz="1000" i="1" dirty="0">
                <a:solidFill>
                  <a:schemeClr val="bg2">
                    <a:lumMod val="75000"/>
                  </a:schemeClr>
                </a:solidFill>
              </a:rPr>
              <a:t>m</a:t>
            </a:r>
            <a:r>
              <a:rPr lang="de-DE" sz="1000" dirty="0">
                <a:solidFill>
                  <a:schemeClr val="bg2">
                    <a:lumMod val="75000"/>
                  </a:schemeClr>
                </a:solidFill>
              </a:rPr>
              <a:t>2000</a:t>
            </a:r>
          </a:p>
        </p:txBody>
      </p:sp>
      <p:grpSp>
        <p:nvGrpSpPr>
          <p:cNvPr id="89" name="Gruppierung 37"/>
          <p:cNvGrpSpPr/>
          <p:nvPr/>
        </p:nvGrpSpPr>
        <p:grpSpPr>
          <a:xfrm>
            <a:off x="1531122" y="877661"/>
            <a:ext cx="2276207" cy="744855"/>
            <a:chOff x="7121" y="877661"/>
            <a:chExt cx="2276206" cy="744855"/>
          </a:xfrm>
        </p:grpSpPr>
        <p:grpSp>
          <p:nvGrpSpPr>
            <p:cNvPr id="105" name="Gruppierung 53"/>
            <p:cNvGrpSpPr/>
            <p:nvPr/>
          </p:nvGrpSpPr>
          <p:grpSpPr>
            <a:xfrm>
              <a:off x="1672897" y="877661"/>
              <a:ext cx="610430" cy="744855"/>
              <a:chOff x="1491916" y="1046747"/>
              <a:chExt cx="782053" cy="954272"/>
            </a:xfrm>
            <a:solidFill>
              <a:schemeClr val="tx2"/>
            </a:solidFill>
          </p:grpSpPr>
          <p:sp>
            <p:nvSpPr>
              <p:cNvPr id="107" name="Oval 75"/>
              <p:cNvSpPr/>
              <p:nvPr/>
            </p:nvSpPr>
            <p:spPr>
              <a:xfrm>
                <a:off x="1491916" y="1046747"/>
                <a:ext cx="782053" cy="782053"/>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8" name="Text Box 4"/>
              <p:cNvSpPr txBox="1">
                <a:spLocks noChangeArrowheads="1"/>
              </p:cNvSpPr>
              <p:nvPr/>
            </p:nvSpPr>
            <p:spPr bwMode="auto">
              <a:xfrm>
                <a:off x="1567377" y="1468703"/>
                <a:ext cx="656345" cy="532316"/>
              </a:xfrm>
              <a:prstGeom prst="rect">
                <a:avLst/>
              </a:prstGeom>
              <a:noFill/>
              <a:ln>
                <a:noFill/>
              </a:ln>
              <a:effectLst/>
              <a:extLs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000">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4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hangingPunct="0">
                  <a:defRPr sz="1200">
                    <a:solidFill>
                      <a:schemeClr val="tx1"/>
                    </a:solidFill>
                    <a:latin typeface="Arial" charset="0"/>
                    <a:ea typeface="Arial" charset="0"/>
                    <a:cs typeface="Arial" charset="0"/>
                  </a:defRPr>
                </a:lvl6pPr>
                <a:lvl7pPr marL="2971800" indent="-228600" eaLnBrk="0" hangingPunct="0">
                  <a:defRPr sz="1200">
                    <a:solidFill>
                      <a:schemeClr val="tx1"/>
                    </a:solidFill>
                    <a:latin typeface="Arial" charset="0"/>
                    <a:ea typeface="Arial" charset="0"/>
                    <a:cs typeface="Arial" charset="0"/>
                  </a:defRPr>
                </a:lvl7pPr>
                <a:lvl8pPr marL="3429000" indent="-228600" eaLnBrk="0" hangingPunct="0">
                  <a:defRPr sz="1200">
                    <a:solidFill>
                      <a:schemeClr val="tx1"/>
                    </a:solidFill>
                    <a:latin typeface="Arial" charset="0"/>
                    <a:ea typeface="Arial" charset="0"/>
                    <a:cs typeface="Arial" charset="0"/>
                  </a:defRPr>
                </a:lvl8pPr>
                <a:lvl9pPr marL="3886200" indent="-228600" eaLnBrk="0" hangingPunct="0">
                  <a:defRPr sz="1200">
                    <a:solidFill>
                      <a:schemeClr val="tx1"/>
                    </a:solidFill>
                    <a:latin typeface="Arial" charset="0"/>
                    <a:ea typeface="Arial" charset="0"/>
                    <a:cs typeface="Arial" charset="0"/>
                  </a:defRPr>
                </a:lvl9pPr>
              </a:lstStyle>
              <a:p>
                <a:pPr algn="ctr">
                  <a:spcBef>
                    <a:spcPct val="50000"/>
                  </a:spcBef>
                  <a:spcAft>
                    <a:spcPct val="50000"/>
                  </a:spcAft>
                  <a:defRPr/>
                </a:pPr>
                <a:r>
                  <a:rPr lang="en-US" sz="900" i="1" dirty="0">
                    <a:solidFill>
                      <a:schemeClr val="bg1"/>
                    </a:solidFill>
                    <a:latin typeface="+mj-lt"/>
                  </a:rPr>
                  <a:t>CT/NG</a:t>
                </a:r>
              </a:p>
              <a:p>
                <a:pPr algn="ctr">
                  <a:spcBef>
                    <a:spcPct val="50000"/>
                  </a:spcBef>
                  <a:spcAft>
                    <a:spcPct val="50000"/>
                  </a:spcAft>
                  <a:defRPr/>
                </a:pPr>
                <a:endParaRPr lang="en-US" sz="900" dirty="0">
                  <a:solidFill>
                    <a:schemeClr val="bg1"/>
                  </a:solidFill>
                  <a:latin typeface="+mj-lt"/>
                </a:endParaRPr>
              </a:p>
            </p:txBody>
          </p:sp>
        </p:grpSp>
        <p:grpSp>
          <p:nvGrpSpPr>
            <p:cNvPr id="101" name="Gruppierung 49"/>
            <p:cNvGrpSpPr/>
            <p:nvPr/>
          </p:nvGrpSpPr>
          <p:grpSpPr>
            <a:xfrm>
              <a:off x="7121" y="877661"/>
              <a:ext cx="610430" cy="610430"/>
              <a:chOff x="1491916" y="1046747"/>
              <a:chExt cx="782053" cy="782053"/>
            </a:xfrm>
          </p:grpSpPr>
          <p:sp>
            <p:nvSpPr>
              <p:cNvPr id="103" name="Oval 51"/>
              <p:cNvSpPr/>
              <p:nvPr/>
            </p:nvSpPr>
            <p:spPr>
              <a:xfrm>
                <a:off x="1491916" y="1046747"/>
                <a:ext cx="782053" cy="782053"/>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4" name="Text Box 4"/>
              <p:cNvSpPr txBox="1">
                <a:spLocks noChangeArrowheads="1"/>
              </p:cNvSpPr>
              <p:nvPr/>
            </p:nvSpPr>
            <p:spPr bwMode="auto">
              <a:xfrm>
                <a:off x="1567377" y="1468702"/>
                <a:ext cx="656345" cy="17743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000">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4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hangingPunct="0">
                  <a:defRPr sz="1200">
                    <a:solidFill>
                      <a:schemeClr val="tx1"/>
                    </a:solidFill>
                    <a:latin typeface="Arial" charset="0"/>
                    <a:ea typeface="Arial" charset="0"/>
                    <a:cs typeface="Arial" charset="0"/>
                  </a:defRPr>
                </a:lvl6pPr>
                <a:lvl7pPr marL="2971800" indent="-228600" eaLnBrk="0" hangingPunct="0">
                  <a:defRPr sz="1200">
                    <a:solidFill>
                      <a:schemeClr val="tx1"/>
                    </a:solidFill>
                    <a:latin typeface="Arial" charset="0"/>
                    <a:ea typeface="Arial" charset="0"/>
                    <a:cs typeface="Arial" charset="0"/>
                  </a:defRPr>
                </a:lvl7pPr>
                <a:lvl8pPr marL="3429000" indent="-228600" eaLnBrk="0" hangingPunct="0">
                  <a:defRPr sz="1200">
                    <a:solidFill>
                      <a:schemeClr val="tx1"/>
                    </a:solidFill>
                    <a:latin typeface="Arial" charset="0"/>
                    <a:ea typeface="Arial" charset="0"/>
                    <a:cs typeface="Arial" charset="0"/>
                  </a:defRPr>
                </a:lvl8pPr>
                <a:lvl9pPr marL="3886200" indent="-228600" eaLnBrk="0" hangingPunct="0">
                  <a:defRPr sz="1200">
                    <a:solidFill>
                      <a:schemeClr val="tx1"/>
                    </a:solidFill>
                    <a:latin typeface="Arial" charset="0"/>
                    <a:ea typeface="Arial" charset="0"/>
                    <a:cs typeface="Arial" charset="0"/>
                  </a:defRPr>
                </a:lvl9pPr>
              </a:lstStyle>
              <a:p>
                <a:pPr algn="ctr">
                  <a:spcBef>
                    <a:spcPct val="50000"/>
                  </a:spcBef>
                  <a:spcAft>
                    <a:spcPct val="50000"/>
                  </a:spcAft>
                  <a:defRPr/>
                </a:pPr>
                <a:r>
                  <a:rPr lang="en-US" sz="900" i="1" dirty="0">
                    <a:solidFill>
                      <a:schemeClr val="bg1"/>
                    </a:solidFill>
                    <a:latin typeface="+mj-lt"/>
                  </a:rPr>
                  <a:t>HIV</a:t>
                </a:r>
              </a:p>
            </p:txBody>
          </p:sp>
        </p:grpSp>
        <p:grpSp>
          <p:nvGrpSpPr>
            <p:cNvPr id="92" name="Gruppierung 40"/>
            <p:cNvGrpSpPr/>
            <p:nvPr/>
          </p:nvGrpSpPr>
          <p:grpSpPr>
            <a:xfrm>
              <a:off x="564219" y="877661"/>
              <a:ext cx="610430" cy="610430"/>
              <a:chOff x="1491916" y="1046747"/>
              <a:chExt cx="782053" cy="782053"/>
            </a:xfrm>
          </p:grpSpPr>
          <p:sp>
            <p:nvSpPr>
              <p:cNvPr id="98" name="Oval 46"/>
              <p:cNvSpPr/>
              <p:nvPr/>
            </p:nvSpPr>
            <p:spPr>
              <a:xfrm>
                <a:off x="1491916" y="1046747"/>
                <a:ext cx="782053" cy="782053"/>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9" name="Bild 47" descr="labor_01.png"/>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5404"/>
                        </a14:imgEffect>
                        <a14:imgEffect>
                          <a14:saturation sat="0"/>
                        </a14:imgEffect>
                        <a14:imgEffect>
                          <a14:brightnessContrast bright="-56000" contrast="17000"/>
                        </a14:imgEffect>
                      </a14:imgLayer>
                    </a14:imgProps>
                  </a:ext>
                  <a:ext uri="{28A0092B-C50C-407E-A947-70E740481C1C}">
                    <a14:useLocalDpi xmlns:a14="http://schemas.microsoft.com/office/drawing/2010/main" val="0"/>
                  </a:ext>
                </a:extLst>
              </a:blip>
              <a:stretch>
                <a:fillRect/>
              </a:stretch>
            </p:blipFill>
            <p:spPr>
              <a:xfrm>
                <a:off x="1678811" y="1105443"/>
                <a:ext cx="413599" cy="413599"/>
              </a:xfrm>
              <a:prstGeom prst="rect">
                <a:avLst/>
              </a:prstGeom>
              <a:noFill/>
            </p:spPr>
          </p:pic>
          <p:sp>
            <p:nvSpPr>
              <p:cNvPr id="100" name="Text Box 4"/>
              <p:cNvSpPr txBox="1">
                <a:spLocks noChangeArrowheads="1"/>
              </p:cNvSpPr>
              <p:nvPr/>
            </p:nvSpPr>
            <p:spPr bwMode="auto">
              <a:xfrm>
                <a:off x="1567377" y="1468702"/>
                <a:ext cx="656345" cy="17743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000">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4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hangingPunct="0">
                  <a:defRPr sz="1200">
                    <a:solidFill>
                      <a:schemeClr val="tx1"/>
                    </a:solidFill>
                    <a:latin typeface="Arial" charset="0"/>
                    <a:ea typeface="Arial" charset="0"/>
                    <a:cs typeface="Arial" charset="0"/>
                  </a:defRPr>
                </a:lvl6pPr>
                <a:lvl7pPr marL="2971800" indent="-228600" eaLnBrk="0" hangingPunct="0">
                  <a:defRPr sz="1200">
                    <a:solidFill>
                      <a:schemeClr val="tx1"/>
                    </a:solidFill>
                    <a:latin typeface="Arial" charset="0"/>
                    <a:ea typeface="Arial" charset="0"/>
                    <a:cs typeface="Arial" charset="0"/>
                  </a:defRPr>
                </a:lvl7pPr>
                <a:lvl8pPr marL="3429000" indent="-228600" eaLnBrk="0" hangingPunct="0">
                  <a:defRPr sz="1200">
                    <a:solidFill>
                      <a:schemeClr val="tx1"/>
                    </a:solidFill>
                    <a:latin typeface="Arial" charset="0"/>
                    <a:ea typeface="Arial" charset="0"/>
                    <a:cs typeface="Arial" charset="0"/>
                  </a:defRPr>
                </a:lvl8pPr>
                <a:lvl9pPr marL="3886200" indent="-228600" eaLnBrk="0" hangingPunct="0">
                  <a:defRPr sz="1200">
                    <a:solidFill>
                      <a:schemeClr val="tx1"/>
                    </a:solidFill>
                    <a:latin typeface="Arial" charset="0"/>
                    <a:ea typeface="Arial" charset="0"/>
                    <a:cs typeface="Arial" charset="0"/>
                  </a:defRPr>
                </a:lvl9pPr>
              </a:lstStyle>
              <a:p>
                <a:pPr algn="ctr">
                  <a:spcBef>
                    <a:spcPct val="50000"/>
                  </a:spcBef>
                  <a:spcAft>
                    <a:spcPct val="50000"/>
                  </a:spcAft>
                  <a:defRPr/>
                </a:pPr>
                <a:r>
                  <a:rPr lang="en-US" sz="900" dirty="0">
                    <a:solidFill>
                      <a:schemeClr val="bg1"/>
                    </a:solidFill>
                    <a:latin typeface="+mj-lt"/>
                  </a:rPr>
                  <a:t>HCV</a:t>
                </a:r>
              </a:p>
            </p:txBody>
          </p:sp>
        </p:grpSp>
        <p:grpSp>
          <p:nvGrpSpPr>
            <p:cNvPr id="94" name="Gruppierung 42"/>
            <p:cNvGrpSpPr/>
            <p:nvPr/>
          </p:nvGrpSpPr>
          <p:grpSpPr>
            <a:xfrm>
              <a:off x="1092379" y="877661"/>
              <a:ext cx="610430" cy="744855"/>
              <a:chOff x="1491916" y="1046747"/>
              <a:chExt cx="782053" cy="954272"/>
            </a:xfrm>
          </p:grpSpPr>
          <p:sp>
            <p:nvSpPr>
              <p:cNvPr id="96" name="Oval 44"/>
              <p:cNvSpPr/>
              <p:nvPr/>
            </p:nvSpPr>
            <p:spPr>
              <a:xfrm>
                <a:off x="1491916" y="1046747"/>
                <a:ext cx="782053" cy="782053"/>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7" name="Text Box 4"/>
              <p:cNvSpPr txBox="1">
                <a:spLocks noChangeArrowheads="1"/>
              </p:cNvSpPr>
              <p:nvPr/>
            </p:nvSpPr>
            <p:spPr bwMode="auto">
              <a:xfrm>
                <a:off x="1567377" y="1468703"/>
                <a:ext cx="656345" cy="532316"/>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000">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4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hangingPunct="0">
                  <a:defRPr sz="1200">
                    <a:solidFill>
                      <a:schemeClr val="tx1"/>
                    </a:solidFill>
                    <a:latin typeface="Arial" charset="0"/>
                    <a:ea typeface="Arial" charset="0"/>
                    <a:cs typeface="Arial" charset="0"/>
                  </a:defRPr>
                </a:lvl6pPr>
                <a:lvl7pPr marL="2971800" indent="-228600" eaLnBrk="0" hangingPunct="0">
                  <a:defRPr sz="1200">
                    <a:solidFill>
                      <a:schemeClr val="tx1"/>
                    </a:solidFill>
                    <a:latin typeface="Arial" charset="0"/>
                    <a:ea typeface="Arial" charset="0"/>
                    <a:cs typeface="Arial" charset="0"/>
                  </a:defRPr>
                </a:lvl7pPr>
                <a:lvl8pPr marL="3429000" indent="-228600" eaLnBrk="0" hangingPunct="0">
                  <a:defRPr sz="1200">
                    <a:solidFill>
                      <a:schemeClr val="tx1"/>
                    </a:solidFill>
                    <a:latin typeface="Arial" charset="0"/>
                    <a:ea typeface="Arial" charset="0"/>
                    <a:cs typeface="Arial" charset="0"/>
                  </a:defRPr>
                </a:lvl8pPr>
                <a:lvl9pPr marL="3886200" indent="-228600" eaLnBrk="0" hangingPunct="0">
                  <a:defRPr sz="1200">
                    <a:solidFill>
                      <a:schemeClr val="tx1"/>
                    </a:solidFill>
                    <a:latin typeface="Arial" charset="0"/>
                    <a:ea typeface="Arial" charset="0"/>
                    <a:cs typeface="Arial" charset="0"/>
                  </a:defRPr>
                </a:lvl9pPr>
              </a:lstStyle>
              <a:p>
                <a:pPr algn="ctr">
                  <a:spcBef>
                    <a:spcPct val="50000"/>
                  </a:spcBef>
                  <a:spcAft>
                    <a:spcPct val="50000"/>
                  </a:spcAft>
                  <a:defRPr/>
                </a:pPr>
                <a:r>
                  <a:rPr lang="en-US" sz="900" i="1" dirty="0">
                    <a:solidFill>
                      <a:schemeClr val="bg1"/>
                    </a:solidFill>
                    <a:latin typeface="+mj-lt"/>
                  </a:rPr>
                  <a:t>HBV </a:t>
                </a:r>
              </a:p>
              <a:p>
                <a:pPr algn="ctr">
                  <a:spcBef>
                    <a:spcPct val="50000"/>
                  </a:spcBef>
                  <a:spcAft>
                    <a:spcPct val="50000"/>
                  </a:spcAft>
                  <a:defRPr/>
                </a:pPr>
                <a:endParaRPr lang="en-US" sz="900" dirty="0">
                  <a:solidFill>
                    <a:schemeClr val="bg1"/>
                  </a:solidFill>
                  <a:latin typeface="+mj-lt"/>
                </a:endParaRPr>
              </a:p>
            </p:txBody>
          </p:sp>
        </p:grpSp>
      </p:grpSp>
      <p:sp>
        <p:nvSpPr>
          <p:cNvPr id="109" name="Oval 75"/>
          <p:cNvSpPr/>
          <p:nvPr/>
        </p:nvSpPr>
        <p:spPr>
          <a:xfrm>
            <a:off x="3772386" y="879934"/>
            <a:ext cx="610431" cy="610431"/>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6" name="Bild 47" descr="labor_01.png"/>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5404"/>
                    </a14:imgEffect>
                    <a14:imgEffect>
                      <a14:saturation sat="0"/>
                    </a14:imgEffect>
                    <a14:imgEffect>
                      <a14:brightnessContrast bright="-56000" contrast="17000"/>
                    </a14:imgEffect>
                  </a14:imgLayer>
                </a14:imgProps>
              </a:ext>
              <a:ext uri="{28A0092B-C50C-407E-A947-70E740481C1C}">
                <a14:useLocalDpi xmlns:a14="http://schemas.microsoft.com/office/drawing/2010/main" val="0"/>
              </a:ext>
            </a:extLst>
          </a:blip>
          <a:stretch>
            <a:fillRect/>
          </a:stretch>
        </p:blipFill>
        <p:spPr>
          <a:xfrm>
            <a:off x="1663156" y="953044"/>
            <a:ext cx="322835" cy="322835"/>
          </a:xfrm>
          <a:prstGeom prst="rect">
            <a:avLst/>
          </a:prstGeom>
          <a:noFill/>
        </p:spPr>
      </p:pic>
      <p:pic>
        <p:nvPicPr>
          <p:cNvPr id="47" name="Bild 47" descr="labor_01.png"/>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5404"/>
                    </a14:imgEffect>
                    <a14:imgEffect>
                      <a14:saturation sat="0"/>
                    </a14:imgEffect>
                    <a14:imgEffect>
                      <a14:brightnessContrast bright="-56000" contrast="17000"/>
                    </a14:imgEffect>
                  </a14:imgLayer>
                </a14:imgProps>
              </a:ext>
              <a:ext uri="{28A0092B-C50C-407E-A947-70E740481C1C}">
                <a14:useLocalDpi xmlns:a14="http://schemas.microsoft.com/office/drawing/2010/main" val="0"/>
              </a:ext>
            </a:extLst>
          </a:blip>
          <a:stretch>
            <a:fillRect/>
          </a:stretch>
        </p:blipFill>
        <p:spPr>
          <a:xfrm>
            <a:off x="2754996" y="939396"/>
            <a:ext cx="322835" cy="322835"/>
          </a:xfrm>
          <a:prstGeom prst="rect">
            <a:avLst/>
          </a:prstGeom>
          <a:noFill/>
        </p:spPr>
      </p:pic>
      <p:pic>
        <p:nvPicPr>
          <p:cNvPr id="48" name="Bild 47" descr="labor_01.png"/>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5404"/>
                    </a14:imgEffect>
                    <a14:imgEffect>
                      <a14:saturation sat="0"/>
                    </a14:imgEffect>
                    <a14:imgEffect>
                      <a14:brightnessContrast bright="-56000" contrast="17000"/>
                    </a14:imgEffect>
                  </a14:imgLayer>
                </a14:imgProps>
              </a:ext>
              <a:ext uri="{28A0092B-C50C-407E-A947-70E740481C1C}">
                <a14:useLocalDpi xmlns:a14="http://schemas.microsoft.com/office/drawing/2010/main" val="0"/>
              </a:ext>
            </a:extLst>
          </a:blip>
          <a:stretch>
            <a:fillRect/>
          </a:stretch>
        </p:blipFill>
        <p:spPr>
          <a:xfrm>
            <a:off x="3344132" y="941668"/>
            <a:ext cx="322835" cy="322835"/>
          </a:xfrm>
          <a:prstGeom prst="rect">
            <a:avLst/>
          </a:prstGeom>
          <a:noFill/>
        </p:spPr>
      </p:pic>
      <p:pic>
        <p:nvPicPr>
          <p:cNvPr id="49" name="Bild 47" descr="labor_01.png"/>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5404"/>
                    </a14:imgEffect>
                    <a14:imgEffect>
                      <a14:saturation sat="0"/>
                    </a14:imgEffect>
                    <a14:imgEffect>
                      <a14:brightnessContrast bright="-56000" contrast="17000"/>
                    </a14:imgEffect>
                  </a14:imgLayer>
                </a14:imgProps>
              </a:ext>
              <a:ext uri="{28A0092B-C50C-407E-A947-70E740481C1C}">
                <a14:useLocalDpi xmlns:a14="http://schemas.microsoft.com/office/drawing/2010/main" val="0"/>
              </a:ext>
            </a:extLst>
          </a:blip>
          <a:stretch>
            <a:fillRect/>
          </a:stretch>
        </p:blipFill>
        <p:spPr>
          <a:xfrm>
            <a:off x="3905972" y="943940"/>
            <a:ext cx="322835" cy="322835"/>
          </a:xfrm>
          <a:prstGeom prst="rect">
            <a:avLst/>
          </a:prstGeom>
          <a:noFill/>
        </p:spPr>
      </p:pic>
      <p:sp>
        <p:nvSpPr>
          <p:cNvPr id="50" name="Text Box 4"/>
          <p:cNvSpPr txBox="1">
            <a:spLocks noChangeArrowheads="1"/>
          </p:cNvSpPr>
          <p:nvPr/>
        </p:nvSpPr>
        <p:spPr bwMode="auto">
          <a:xfrm>
            <a:off x="3803992" y="1195644"/>
            <a:ext cx="512309" cy="692497"/>
          </a:xfrm>
          <a:prstGeom prst="rect">
            <a:avLst/>
          </a:prstGeom>
          <a:noFill/>
          <a:ln>
            <a:noFill/>
          </a:ln>
          <a:effectLst/>
          <a:extLs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000">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4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hangingPunct="0">
              <a:defRPr sz="1200">
                <a:solidFill>
                  <a:schemeClr val="tx1"/>
                </a:solidFill>
                <a:latin typeface="Arial" charset="0"/>
                <a:ea typeface="Arial" charset="0"/>
                <a:cs typeface="Arial" charset="0"/>
              </a:defRPr>
            </a:lvl6pPr>
            <a:lvl7pPr marL="2971800" indent="-228600" eaLnBrk="0" hangingPunct="0">
              <a:defRPr sz="1200">
                <a:solidFill>
                  <a:schemeClr val="tx1"/>
                </a:solidFill>
                <a:latin typeface="Arial" charset="0"/>
                <a:ea typeface="Arial" charset="0"/>
                <a:cs typeface="Arial" charset="0"/>
              </a:defRPr>
            </a:lvl7pPr>
            <a:lvl8pPr marL="3429000" indent="-228600" eaLnBrk="0" hangingPunct="0">
              <a:defRPr sz="1200">
                <a:solidFill>
                  <a:schemeClr val="tx1"/>
                </a:solidFill>
                <a:latin typeface="Arial" charset="0"/>
                <a:ea typeface="Arial" charset="0"/>
                <a:cs typeface="Arial" charset="0"/>
              </a:defRPr>
            </a:lvl8pPr>
            <a:lvl9pPr marL="3886200" indent="-228600" eaLnBrk="0" hangingPunct="0">
              <a:defRPr sz="1200">
                <a:solidFill>
                  <a:schemeClr val="tx1"/>
                </a:solidFill>
                <a:latin typeface="Arial" charset="0"/>
                <a:ea typeface="Arial" charset="0"/>
                <a:cs typeface="Arial" charset="0"/>
              </a:defRPr>
            </a:lvl9pPr>
          </a:lstStyle>
          <a:p>
            <a:pPr algn="ctr">
              <a:spcBef>
                <a:spcPct val="50000"/>
              </a:spcBef>
              <a:spcAft>
                <a:spcPct val="50000"/>
              </a:spcAft>
              <a:defRPr/>
            </a:pPr>
            <a:r>
              <a:rPr lang="en-US" sz="900" i="1" dirty="0">
                <a:solidFill>
                  <a:schemeClr val="bg1"/>
                </a:solidFill>
                <a:latin typeface="+mj-lt"/>
              </a:rPr>
              <a:t>HPV</a:t>
            </a:r>
          </a:p>
          <a:p>
            <a:pPr algn="ctr">
              <a:spcBef>
                <a:spcPct val="50000"/>
              </a:spcBef>
              <a:spcAft>
                <a:spcPct val="50000"/>
              </a:spcAft>
              <a:defRPr/>
            </a:pPr>
            <a:endParaRPr lang="en-US" sz="900" i="1" dirty="0">
              <a:solidFill>
                <a:schemeClr val="bg1"/>
              </a:solidFill>
              <a:latin typeface="+mj-lt"/>
            </a:endParaRPr>
          </a:p>
          <a:p>
            <a:pPr algn="ctr">
              <a:spcBef>
                <a:spcPct val="50000"/>
              </a:spcBef>
              <a:spcAft>
                <a:spcPct val="50000"/>
              </a:spcAft>
              <a:defRPr/>
            </a:pPr>
            <a:endParaRPr lang="en-US" sz="900" dirty="0">
              <a:solidFill>
                <a:schemeClr val="bg1"/>
              </a:solidFill>
              <a:latin typeface="+mj-lt"/>
            </a:endParaRPr>
          </a:p>
        </p:txBody>
      </p:sp>
      <p:sp>
        <p:nvSpPr>
          <p:cNvPr id="60" name="Oval 75"/>
          <p:cNvSpPr/>
          <p:nvPr/>
        </p:nvSpPr>
        <p:spPr>
          <a:xfrm>
            <a:off x="4416114" y="868558"/>
            <a:ext cx="610431" cy="61043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1" name="Bild 47" descr="labor_01.png"/>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5404"/>
                    </a14:imgEffect>
                    <a14:imgEffect>
                      <a14:saturation sat="0"/>
                    </a14:imgEffect>
                    <a14:imgEffect>
                      <a14:brightnessContrast bright="-56000" contrast="17000"/>
                    </a14:imgEffect>
                  </a14:imgLayer>
                </a14:imgProps>
              </a:ext>
              <a:ext uri="{28A0092B-C50C-407E-A947-70E740481C1C}">
                <a14:useLocalDpi xmlns:a14="http://schemas.microsoft.com/office/drawing/2010/main" val="0"/>
              </a:ext>
            </a:extLst>
          </a:blip>
          <a:stretch>
            <a:fillRect/>
          </a:stretch>
        </p:blipFill>
        <p:spPr>
          <a:xfrm>
            <a:off x="4549700" y="932564"/>
            <a:ext cx="322835" cy="322835"/>
          </a:xfrm>
          <a:prstGeom prst="rect">
            <a:avLst/>
          </a:prstGeom>
          <a:noFill/>
        </p:spPr>
      </p:pic>
      <p:sp>
        <p:nvSpPr>
          <p:cNvPr id="62" name="Text Box 4"/>
          <p:cNvSpPr txBox="1">
            <a:spLocks noChangeArrowheads="1"/>
          </p:cNvSpPr>
          <p:nvPr/>
        </p:nvSpPr>
        <p:spPr bwMode="auto">
          <a:xfrm>
            <a:off x="4447720" y="1184268"/>
            <a:ext cx="512309" cy="692497"/>
          </a:xfrm>
          <a:prstGeom prst="rect">
            <a:avLst/>
          </a:prstGeom>
          <a:noFill/>
          <a:ln>
            <a:noFill/>
          </a:ln>
          <a:effectLst/>
          <a:extLs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000">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4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hangingPunct="0">
              <a:defRPr sz="1200">
                <a:solidFill>
                  <a:schemeClr val="tx1"/>
                </a:solidFill>
                <a:latin typeface="Arial" charset="0"/>
                <a:ea typeface="Arial" charset="0"/>
                <a:cs typeface="Arial" charset="0"/>
              </a:defRPr>
            </a:lvl6pPr>
            <a:lvl7pPr marL="2971800" indent="-228600" eaLnBrk="0" hangingPunct="0">
              <a:defRPr sz="1200">
                <a:solidFill>
                  <a:schemeClr val="tx1"/>
                </a:solidFill>
                <a:latin typeface="Arial" charset="0"/>
                <a:ea typeface="Arial" charset="0"/>
                <a:cs typeface="Arial" charset="0"/>
              </a:defRPr>
            </a:lvl7pPr>
            <a:lvl8pPr marL="3429000" indent="-228600" eaLnBrk="0" hangingPunct="0">
              <a:defRPr sz="1200">
                <a:solidFill>
                  <a:schemeClr val="tx1"/>
                </a:solidFill>
                <a:latin typeface="Arial" charset="0"/>
                <a:ea typeface="Arial" charset="0"/>
                <a:cs typeface="Arial" charset="0"/>
              </a:defRPr>
            </a:lvl8pPr>
            <a:lvl9pPr marL="3886200" indent="-228600" eaLnBrk="0" hangingPunct="0">
              <a:defRPr sz="1200">
                <a:solidFill>
                  <a:schemeClr val="tx1"/>
                </a:solidFill>
                <a:latin typeface="Arial" charset="0"/>
                <a:ea typeface="Arial" charset="0"/>
                <a:cs typeface="Arial" charset="0"/>
              </a:defRPr>
            </a:lvl9pPr>
          </a:lstStyle>
          <a:p>
            <a:pPr algn="ctr">
              <a:spcBef>
                <a:spcPct val="50000"/>
              </a:spcBef>
              <a:spcAft>
                <a:spcPct val="50000"/>
              </a:spcAft>
              <a:defRPr/>
            </a:pPr>
            <a:r>
              <a:rPr lang="en-US" sz="900" i="1" dirty="0">
                <a:solidFill>
                  <a:schemeClr val="bg1"/>
                </a:solidFill>
                <a:latin typeface="+mj-lt"/>
              </a:rPr>
              <a:t>CMV</a:t>
            </a:r>
          </a:p>
          <a:p>
            <a:pPr algn="ctr">
              <a:spcBef>
                <a:spcPct val="50000"/>
              </a:spcBef>
              <a:spcAft>
                <a:spcPct val="50000"/>
              </a:spcAft>
              <a:defRPr/>
            </a:pPr>
            <a:endParaRPr lang="en-US" sz="900" i="1" dirty="0">
              <a:solidFill>
                <a:schemeClr val="bg1"/>
              </a:solidFill>
              <a:latin typeface="+mj-lt"/>
            </a:endParaRPr>
          </a:p>
          <a:p>
            <a:pPr algn="ctr">
              <a:spcBef>
                <a:spcPct val="50000"/>
              </a:spcBef>
              <a:spcAft>
                <a:spcPct val="50000"/>
              </a:spcAft>
              <a:defRPr/>
            </a:pPr>
            <a:endParaRPr lang="en-US" sz="900" dirty="0">
              <a:solidFill>
                <a:schemeClr val="bg1"/>
              </a:solidFill>
              <a:latin typeface="+mj-lt"/>
            </a:endParaRPr>
          </a:p>
        </p:txBody>
      </p:sp>
      <p:sp>
        <p:nvSpPr>
          <p:cNvPr id="63" name="Oval 75"/>
          <p:cNvSpPr/>
          <p:nvPr/>
        </p:nvSpPr>
        <p:spPr>
          <a:xfrm>
            <a:off x="5032546" y="870830"/>
            <a:ext cx="610431" cy="61043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4" name="Bild 47" descr="labor_01.png"/>
          <p:cNvPicPr>
            <a:picLocks noChangeAspect="1"/>
          </p:cNvPicPr>
          <p:nvPr/>
        </p:nvPicPr>
        <p:blipFill>
          <a:blip r:embed="rId3" cstate="print">
            <a:biLevel thresh="25000"/>
            <a:extLst>
              <a:ext uri="{BEBA8EAE-BF5A-486C-A8C5-ECC9F3942E4B}">
                <a14:imgProps xmlns:a14="http://schemas.microsoft.com/office/drawing/2010/main">
                  <a14:imgLayer r:embed="rId4">
                    <a14:imgEffect>
                      <a14:colorTemperature colorTemp="5404"/>
                    </a14:imgEffect>
                    <a14:imgEffect>
                      <a14:saturation sat="0"/>
                    </a14:imgEffect>
                    <a14:imgEffect>
                      <a14:brightnessContrast bright="-56000" contrast="17000"/>
                    </a14:imgEffect>
                  </a14:imgLayer>
                </a14:imgProps>
              </a:ext>
              <a:ext uri="{28A0092B-C50C-407E-A947-70E740481C1C}">
                <a14:useLocalDpi xmlns:a14="http://schemas.microsoft.com/office/drawing/2010/main" val="0"/>
              </a:ext>
            </a:extLst>
          </a:blip>
          <a:stretch>
            <a:fillRect/>
          </a:stretch>
        </p:blipFill>
        <p:spPr>
          <a:xfrm>
            <a:off x="5193428" y="962132"/>
            <a:ext cx="322835" cy="322835"/>
          </a:xfrm>
          <a:prstGeom prst="rect">
            <a:avLst/>
          </a:prstGeom>
          <a:noFill/>
        </p:spPr>
      </p:pic>
      <p:sp>
        <p:nvSpPr>
          <p:cNvPr id="65" name="Text Box 4"/>
          <p:cNvSpPr txBox="1">
            <a:spLocks noChangeArrowheads="1"/>
          </p:cNvSpPr>
          <p:nvPr/>
        </p:nvSpPr>
        <p:spPr bwMode="auto">
          <a:xfrm>
            <a:off x="5081606" y="1227484"/>
            <a:ext cx="512309" cy="692497"/>
          </a:xfrm>
          <a:prstGeom prst="rect">
            <a:avLst/>
          </a:prstGeom>
          <a:noFill/>
          <a:ln>
            <a:noFill/>
          </a:ln>
          <a:effectLst/>
          <a:extLs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000">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4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hangingPunct="0">
              <a:defRPr sz="1200">
                <a:solidFill>
                  <a:schemeClr val="tx1"/>
                </a:solidFill>
                <a:latin typeface="Arial" charset="0"/>
                <a:ea typeface="Arial" charset="0"/>
                <a:cs typeface="Arial" charset="0"/>
              </a:defRPr>
            </a:lvl6pPr>
            <a:lvl7pPr marL="2971800" indent="-228600" eaLnBrk="0" hangingPunct="0">
              <a:defRPr sz="1200">
                <a:solidFill>
                  <a:schemeClr val="tx1"/>
                </a:solidFill>
                <a:latin typeface="Arial" charset="0"/>
                <a:ea typeface="Arial" charset="0"/>
                <a:cs typeface="Arial" charset="0"/>
              </a:defRPr>
            </a:lvl7pPr>
            <a:lvl8pPr marL="3429000" indent="-228600" eaLnBrk="0" hangingPunct="0">
              <a:defRPr sz="1200">
                <a:solidFill>
                  <a:schemeClr val="tx1"/>
                </a:solidFill>
                <a:latin typeface="Arial" charset="0"/>
                <a:ea typeface="Arial" charset="0"/>
                <a:cs typeface="Arial" charset="0"/>
              </a:defRPr>
            </a:lvl8pPr>
            <a:lvl9pPr marL="3886200" indent="-228600" eaLnBrk="0" hangingPunct="0">
              <a:defRPr sz="1200">
                <a:solidFill>
                  <a:schemeClr val="tx1"/>
                </a:solidFill>
                <a:latin typeface="Arial" charset="0"/>
                <a:ea typeface="Arial" charset="0"/>
                <a:cs typeface="Arial" charset="0"/>
              </a:defRPr>
            </a:lvl9pPr>
          </a:lstStyle>
          <a:p>
            <a:pPr algn="ctr">
              <a:spcBef>
                <a:spcPct val="50000"/>
              </a:spcBef>
              <a:spcAft>
                <a:spcPct val="50000"/>
              </a:spcAft>
              <a:defRPr/>
            </a:pPr>
            <a:r>
              <a:rPr lang="en-US" sz="900" i="1" dirty="0">
                <a:solidFill>
                  <a:schemeClr val="bg1"/>
                </a:solidFill>
                <a:latin typeface="+mj-lt"/>
              </a:rPr>
              <a:t>EBV</a:t>
            </a:r>
          </a:p>
          <a:p>
            <a:pPr algn="ctr">
              <a:spcBef>
                <a:spcPct val="50000"/>
              </a:spcBef>
              <a:spcAft>
                <a:spcPct val="50000"/>
              </a:spcAft>
              <a:defRPr/>
            </a:pPr>
            <a:endParaRPr lang="en-US" sz="900" i="1" dirty="0">
              <a:solidFill>
                <a:schemeClr val="bg1"/>
              </a:solidFill>
              <a:latin typeface="+mj-lt"/>
            </a:endParaRPr>
          </a:p>
          <a:p>
            <a:pPr algn="ctr">
              <a:spcBef>
                <a:spcPct val="50000"/>
              </a:spcBef>
              <a:spcAft>
                <a:spcPct val="50000"/>
              </a:spcAft>
              <a:defRPr/>
            </a:pPr>
            <a:endParaRPr lang="en-US" sz="900" dirty="0">
              <a:solidFill>
                <a:schemeClr val="bg1"/>
              </a:solidFill>
              <a:latin typeface="+mj-lt"/>
            </a:endParaRPr>
          </a:p>
        </p:txBody>
      </p:sp>
      <p:graphicFrame>
        <p:nvGraphicFramePr>
          <p:cNvPr id="33" name="Group 299"/>
          <p:cNvGraphicFramePr>
            <a:graphicFrameLocks noGrp="1"/>
          </p:cNvGraphicFramePr>
          <p:nvPr/>
        </p:nvGraphicFramePr>
        <p:xfrm>
          <a:off x="3255800" y="1622517"/>
          <a:ext cx="6886576" cy="4892315"/>
        </p:xfrm>
        <a:graphic>
          <a:graphicData uri="http://schemas.openxmlformats.org/drawingml/2006/table">
            <a:tbl>
              <a:tblPr/>
              <a:tblGrid>
                <a:gridCol w="1497083">
                  <a:extLst>
                    <a:ext uri="{9D8B030D-6E8A-4147-A177-3AD203B41FA5}">
                      <a16:colId xmlns:a16="http://schemas.microsoft.com/office/drawing/2014/main" val="20000"/>
                    </a:ext>
                  </a:extLst>
                </a:gridCol>
                <a:gridCol w="5389493">
                  <a:extLst>
                    <a:ext uri="{9D8B030D-6E8A-4147-A177-3AD203B41FA5}">
                      <a16:colId xmlns:a16="http://schemas.microsoft.com/office/drawing/2014/main" val="20001"/>
                    </a:ext>
                  </a:extLst>
                </a:gridCol>
              </a:tblGrid>
              <a:tr h="327304">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a:ln>
                            <a:noFill/>
                          </a:ln>
                          <a:solidFill>
                            <a:schemeClr val="bg1"/>
                          </a:solidFill>
                          <a:effectLst/>
                          <a:latin typeface="Arial" charset="0"/>
                        </a:rPr>
                        <a:t>Technologie</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dirty="0">
                          <a:ln>
                            <a:noFill/>
                          </a:ln>
                          <a:solidFill>
                            <a:schemeClr val="tx1"/>
                          </a:solidFill>
                          <a:effectLst/>
                          <a:latin typeface="Arial" charset="0"/>
                        </a:rPr>
                        <a:t>PCR Multiplexe Realti</a:t>
                      </a:r>
                      <a:r>
                        <a:rPr kumimoji="0" lang="de-DE" sz="1100" b="0" i="1" u="none" strike="noStrike" cap="none" normalizeH="0" baseline="0" dirty="0">
                          <a:ln>
                            <a:noFill/>
                          </a:ln>
                          <a:solidFill>
                            <a:schemeClr val="tx1"/>
                          </a:solidFill>
                          <a:effectLst/>
                          <a:latin typeface="Arial" charset="0"/>
                        </a:rPr>
                        <a:t>me</a:t>
                      </a:r>
                      <a:r>
                        <a:rPr kumimoji="0" lang="de-DE" sz="1100" b="0" i="0" u="none" strike="noStrike" cap="none" normalizeH="0" baseline="0" dirty="0">
                          <a:ln>
                            <a:noFill/>
                          </a:ln>
                          <a:solidFill>
                            <a:schemeClr val="tx1"/>
                          </a:solidFill>
                          <a:effectLst/>
                          <a:latin typeface="Arial" charset="0"/>
                        </a:rPr>
                        <a:t> </a:t>
                      </a:r>
                      <a:endParaRPr kumimoji="0" lang="en-US" sz="1100" b="0" i="0" u="none" strike="noStrike" cap="none" normalizeH="0" baseline="0" dirty="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7304">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a:ln>
                            <a:noFill/>
                          </a:ln>
                          <a:solidFill>
                            <a:schemeClr val="bg1"/>
                          </a:solidFill>
                          <a:effectLst/>
                          <a:latin typeface="Arial" charset="0"/>
                        </a:rPr>
                        <a:t>Design de la </a:t>
                      </a:r>
                      <a:r>
                        <a:rPr kumimoji="0" lang="de-DE" sz="1200" b="0" i="0" u="none" strike="noStrike" cap="none" normalizeH="0" baseline="0" dirty="0" err="1">
                          <a:ln>
                            <a:noFill/>
                          </a:ln>
                          <a:solidFill>
                            <a:schemeClr val="bg1"/>
                          </a:solidFill>
                          <a:effectLst/>
                          <a:latin typeface="Arial" charset="0"/>
                        </a:rPr>
                        <a:t>sonde</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dirty="0" err="1">
                          <a:ln>
                            <a:noFill/>
                          </a:ln>
                          <a:solidFill>
                            <a:schemeClr val="tx1"/>
                          </a:solidFill>
                          <a:effectLst/>
                          <a:latin typeface="Arial" charset="0"/>
                        </a:rPr>
                        <a:t>Sondes</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linéaires</a:t>
                      </a:r>
                      <a:r>
                        <a:rPr kumimoji="0" lang="de-DE" sz="1100" b="0" i="0" u="none" strike="noStrike" cap="none" normalizeH="0" baseline="0" dirty="0">
                          <a:ln>
                            <a:noFill/>
                          </a:ln>
                          <a:solidFill>
                            <a:schemeClr val="tx1"/>
                          </a:solidFill>
                          <a:effectLst/>
                          <a:latin typeface="Arial" charset="0"/>
                        </a:rPr>
                        <a:t> simple </a:t>
                      </a:r>
                      <a:r>
                        <a:rPr kumimoji="0" lang="de-DE" sz="1100" b="0" i="0" u="none" strike="noStrike" cap="none" normalizeH="0" baseline="0" dirty="0" err="1">
                          <a:ln>
                            <a:noFill/>
                          </a:ln>
                          <a:solidFill>
                            <a:schemeClr val="tx1"/>
                          </a:solidFill>
                          <a:effectLst/>
                          <a:latin typeface="Arial" charset="0"/>
                        </a:rPr>
                        <a:t>brin</a:t>
                      </a:r>
                      <a:endParaRPr kumimoji="0" lang="en-US" sz="1100" b="0" i="0" u="none" strike="noStrike" cap="none" normalizeH="0" baseline="0" dirty="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7304">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err="1">
                          <a:ln>
                            <a:noFill/>
                          </a:ln>
                          <a:solidFill>
                            <a:schemeClr val="bg1"/>
                          </a:solidFill>
                          <a:effectLst/>
                          <a:latin typeface="Arial" charset="0"/>
                        </a:rPr>
                        <a:t>Région</a:t>
                      </a:r>
                      <a:r>
                        <a:rPr kumimoji="0" lang="de-DE" sz="1200" b="0" i="0" u="none" strike="noStrike" cap="none" normalizeH="0" baseline="0" dirty="0">
                          <a:ln>
                            <a:noFill/>
                          </a:ln>
                          <a:solidFill>
                            <a:schemeClr val="bg1"/>
                          </a:solidFill>
                          <a:effectLst/>
                          <a:latin typeface="Arial" charset="0"/>
                        </a:rPr>
                        <a:t> </a:t>
                      </a:r>
                      <a:r>
                        <a:rPr kumimoji="0" lang="de-DE" sz="1200" b="0" i="0" u="none" strike="noStrike" cap="none" normalizeH="0" baseline="0" dirty="0" err="1">
                          <a:ln>
                            <a:noFill/>
                          </a:ln>
                          <a:solidFill>
                            <a:schemeClr val="bg1"/>
                          </a:solidFill>
                          <a:effectLst/>
                          <a:latin typeface="Arial" charset="0"/>
                        </a:rPr>
                        <a:t>cible</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dirty="0" err="1">
                          <a:ln>
                            <a:noFill/>
                          </a:ln>
                          <a:solidFill>
                            <a:schemeClr val="tx1"/>
                          </a:solidFill>
                          <a:effectLst/>
                          <a:latin typeface="Arial" charset="0"/>
                        </a:rPr>
                        <a:t>Région</a:t>
                      </a:r>
                      <a:r>
                        <a:rPr kumimoji="0" lang="de-DE" sz="1100" b="0" i="0" u="none" strike="noStrike" cap="none" normalizeH="0" baseline="0" dirty="0">
                          <a:ln>
                            <a:noFill/>
                          </a:ln>
                          <a:solidFill>
                            <a:schemeClr val="tx1"/>
                          </a:solidFill>
                          <a:effectLst/>
                          <a:latin typeface="Arial" charset="0"/>
                        </a:rPr>
                        <a:t> L1 </a:t>
                      </a:r>
                      <a:r>
                        <a:rPr kumimoji="0" lang="de-DE" sz="1100" b="0" i="0" u="none" strike="noStrike" cap="none" normalizeH="0" baseline="0" dirty="0" err="1">
                          <a:ln>
                            <a:noFill/>
                          </a:ln>
                          <a:solidFill>
                            <a:schemeClr val="tx1"/>
                          </a:solidFill>
                          <a:effectLst/>
                          <a:latin typeface="Arial" charset="0"/>
                        </a:rPr>
                        <a:t>conservée</a:t>
                      </a:r>
                      <a:endParaRPr kumimoji="0" lang="en-US" sz="1100" b="0" i="0" u="none" strike="noStrike" cap="none" normalizeH="0" baseline="0" dirty="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60">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err="1">
                          <a:ln>
                            <a:noFill/>
                          </a:ln>
                          <a:solidFill>
                            <a:schemeClr val="bg1"/>
                          </a:solidFill>
                          <a:effectLst/>
                          <a:latin typeface="Arial" charset="0"/>
                        </a:rPr>
                        <a:t>Détection</a:t>
                      </a:r>
                      <a:r>
                        <a:rPr kumimoji="0" lang="de-DE" sz="1200" b="0" i="0" u="none" strike="noStrike" cap="none" normalizeH="0" baseline="0" dirty="0">
                          <a:ln>
                            <a:noFill/>
                          </a:ln>
                          <a:solidFill>
                            <a:schemeClr val="bg1"/>
                          </a:solidFill>
                          <a:effectLst/>
                          <a:latin typeface="Arial" charset="0"/>
                        </a:rPr>
                        <a:t> </a:t>
                      </a:r>
                      <a:r>
                        <a:rPr kumimoji="0" lang="de-DE" sz="1200" b="0" i="0" u="none" strike="noStrike" cap="none" normalizeH="0" baseline="0" dirty="0" err="1">
                          <a:ln>
                            <a:noFill/>
                          </a:ln>
                          <a:solidFill>
                            <a:schemeClr val="bg1"/>
                          </a:solidFill>
                          <a:effectLst/>
                          <a:latin typeface="Arial" charset="0"/>
                        </a:rPr>
                        <a:t>génotypes</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en-US" sz="1100" b="0" i="0" u="none" strike="noStrike" cap="none" normalizeH="0" baseline="0">
                          <a:ln>
                            <a:noFill/>
                          </a:ln>
                          <a:solidFill>
                            <a:schemeClr val="tx1"/>
                          </a:solidFill>
                          <a:effectLst/>
                          <a:latin typeface="Arial" charset="0"/>
                        </a:rPr>
                        <a:t>16, 18, 31, 33, 35, 39, 45, 51, 52, 56, 58, 59, 66, 68</a:t>
                      </a: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7304">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a:ln>
                            <a:noFill/>
                          </a:ln>
                          <a:solidFill>
                            <a:schemeClr val="bg1"/>
                          </a:solidFill>
                          <a:effectLst/>
                          <a:latin typeface="Arial" charset="0"/>
                        </a:rPr>
                        <a:t>Génotypage HPV</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a:ln>
                            <a:noFill/>
                          </a:ln>
                          <a:solidFill>
                            <a:schemeClr val="tx1"/>
                          </a:solidFill>
                          <a:effectLst/>
                          <a:latin typeface="Arial" charset="0"/>
                        </a:rPr>
                        <a:t>HPV 16, HPV 18</a:t>
                      </a:r>
                      <a:endParaRPr kumimoji="0" lang="en-US" sz="1100" b="0" i="0" u="none" strike="noStrike" cap="none" normalizeH="0" baseline="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7053">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err="1">
                          <a:ln>
                            <a:noFill/>
                          </a:ln>
                          <a:solidFill>
                            <a:schemeClr val="bg1"/>
                          </a:solidFill>
                          <a:effectLst/>
                          <a:latin typeface="Arial" charset="0"/>
                        </a:rPr>
                        <a:t>Sensibilité</a:t>
                      </a:r>
                      <a:r>
                        <a:rPr kumimoji="0" lang="de-DE" sz="1200" b="0" i="0" u="none" strike="noStrike" cap="none" normalizeH="0" baseline="0" dirty="0">
                          <a:ln>
                            <a:noFill/>
                          </a:ln>
                          <a:solidFill>
                            <a:schemeClr val="bg1"/>
                          </a:solidFill>
                          <a:effectLst/>
                          <a:latin typeface="Arial" charset="0"/>
                        </a:rPr>
                        <a:t> </a:t>
                      </a:r>
                      <a:r>
                        <a:rPr kumimoji="0" lang="de-DE" sz="1200" b="0" i="0" u="none" strike="noStrike" cap="none" normalizeH="0" baseline="0" dirty="0" err="1">
                          <a:ln>
                            <a:noFill/>
                          </a:ln>
                          <a:solidFill>
                            <a:schemeClr val="bg1"/>
                          </a:solidFill>
                          <a:effectLst/>
                          <a:latin typeface="Arial" charset="0"/>
                        </a:rPr>
                        <a:t>Clinique</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Détection</a:t>
                      </a:r>
                      <a:r>
                        <a:rPr kumimoji="0" lang="de-DE" sz="1100" b="0" i="0" u="none" strike="noStrike" cap="none" normalizeH="0" baseline="0" dirty="0">
                          <a:ln>
                            <a:noFill/>
                          </a:ln>
                          <a:solidFill>
                            <a:schemeClr val="tx1"/>
                          </a:solidFill>
                          <a:effectLst/>
                          <a:latin typeface="Arial" charset="0"/>
                        </a:rPr>
                        <a:t> de la </a:t>
                      </a:r>
                      <a:r>
                        <a:rPr kumimoji="0" lang="de-DE" sz="1100" b="0" i="0" u="none" strike="noStrike" cap="none" normalizeH="0" baseline="0" dirty="0" err="1">
                          <a:ln>
                            <a:noFill/>
                          </a:ln>
                          <a:solidFill>
                            <a:schemeClr val="tx1"/>
                          </a:solidFill>
                          <a:effectLst/>
                          <a:latin typeface="Arial" charset="0"/>
                        </a:rPr>
                        <a:t>maladie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dans</a:t>
                      </a:r>
                      <a:r>
                        <a:rPr kumimoji="0" lang="de-DE" sz="1100" b="0" i="0" u="none" strike="noStrike" cap="none" normalizeH="0" baseline="0" dirty="0">
                          <a:ln>
                            <a:noFill/>
                          </a:ln>
                          <a:solidFill>
                            <a:schemeClr val="tx1"/>
                          </a:solidFill>
                          <a:effectLst/>
                          <a:latin typeface="Arial" charset="0"/>
                        </a:rPr>
                        <a:t> la </a:t>
                      </a:r>
                      <a:r>
                        <a:rPr kumimoji="0" lang="de-DE" sz="1100" b="0" i="0" u="none" strike="noStrike" cap="none" normalizeH="0" baseline="0" dirty="0" err="1">
                          <a:ln>
                            <a:noFill/>
                          </a:ln>
                          <a:solidFill>
                            <a:schemeClr val="tx1"/>
                          </a:solidFill>
                          <a:effectLst/>
                          <a:latin typeface="Arial" charset="0"/>
                        </a:rPr>
                        <a:t>population</a:t>
                      </a:r>
                      <a:r>
                        <a:rPr kumimoji="0" lang="de-DE" sz="1100" b="0" i="0" u="none" strike="noStrike" cap="none" normalizeH="0" baseline="0" dirty="0">
                          <a:ln>
                            <a:noFill/>
                          </a:ln>
                          <a:solidFill>
                            <a:schemeClr val="tx1"/>
                          </a:solidFill>
                          <a:effectLst/>
                          <a:latin typeface="Arial" charset="0"/>
                        </a:rPr>
                        <a:t> de </a:t>
                      </a:r>
                      <a:r>
                        <a:rPr kumimoji="0" lang="de-DE" sz="1100" b="0" i="0" u="none" strike="noStrike" cap="none" normalizeH="0" baseline="0" dirty="0" err="1">
                          <a:ln>
                            <a:noFill/>
                          </a:ln>
                          <a:solidFill>
                            <a:schemeClr val="tx1"/>
                          </a:solidFill>
                          <a:effectLst/>
                          <a:latin typeface="Arial" charset="0"/>
                        </a:rPr>
                        <a:t>référence</a:t>
                      </a:r>
                      <a:r>
                        <a:rPr kumimoji="0" lang="de-DE" sz="1100" b="0" i="0" u="none" strike="noStrike" cap="none" normalizeH="0" baseline="0" dirty="0">
                          <a:ln>
                            <a:noFill/>
                          </a:ln>
                          <a:solidFill>
                            <a:schemeClr val="tx1"/>
                          </a:solidFill>
                          <a:effectLst/>
                          <a:latin typeface="Arial" charset="0"/>
                        </a:rPr>
                        <a:t> : 96.0 %</a:t>
                      </a:r>
                      <a:br>
                        <a:rPr kumimoji="0" lang="de-DE" sz="1100" b="0" i="0" u="none" strike="noStrike" cap="none" normalizeH="0" baseline="0" dirty="0">
                          <a:ln>
                            <a:noFill/>
                          </a:ln>
                          <a:solidFill>
                            <a:schemeClr val="tx1"/>
                          </a:solidFill>
                          <a:effectLst/>
                          <a:latin typeface="Arial" charset="0"/>
                        </a:rPr>
                      </a:b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Détection</a:t>
                      </a:r>
                      <a:r>
                        <a:rPr kumimoji="0" lang="de-DE" sz="1100" b="0" i="0" u="none" strike="noStrike" cap="none" normalizeH="0" baseline="0" dirty="0">
                          <a:ln>
                            <a:noFill/>
                          </a:ln>
                          <a:solidFill>
                            <a:schemeClr val="tx1"/>
                          </a:solidFill>
                          <a:effectLst/>
                          <a:latin typeface="Arial" charset="0"/>
                        </a:rPr>
                        <a:t> de </a:t>
                      </a:r>
                      <a:r>
                        <a:rPr kumimoji="0" lang="de-DE" sz="1100" b="0" i="0" u="none" strike="noStrike" cap="none" normalizeH="0" baseline="0" dirty="0" err="1">
                          <a:ln>
                            <a:noFill/>
                          </a:ln>
                          <a:solidFill>
                            <a:schemeClr val="tx1"/>
                          </a:solidFill>
                          <a:effectLst/>
                          <a:latin typeface="Arial" charset="0"/>
                        </a:rPr>
                        <a:t>l‘HPV</a:t>
                      </a:r>
                      <a:r>
                        <a:rPr kumimoji="0" lang="de-DE" sz="1100" b="0" i="0" u="none" strike="noStrike" cap="none" normalizeH="0" baseline="0" dirty="0">
                          <a:ln>
                            <a:noFill/>
                          </a:ln>
                          <a:solidFill>
                            <a:schemeClr val="tx1"/>
                          </a:solidFill>
                          <a:effectLst/>
                          <a:latin typeface="Arial" charset="0"/>
                        </a:rPr>
                        <a:t> à Haut </a:t>
                      </a:r>
                      <a:r>
                        <a:rPr kumimoji="0" lang="de-DE" sz="1100" b="0" i="0" u="none" strike="noStrike" cap="none" normalizeH="0" baseline="0" dirty="0" err="1">
                          <a:ln>
                            <a:noFill/>
                          </a:ln>
                          <a:solidFill>
                            <a:schemeClr val="tx1"/>
                          </a:solidFill>
                          <a:effectLst/>
                          <a:latin typeface="Arial" charset="0"/>
                        </a:rPr>
                        <a:t>risque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dans</a:t>
                      </a:r>
                      <a:r>
                        <a:rPr kumimoji="0" lang="de-DE" sz="1100" b="0" i="0" u="none" strike="noStrike" cap="none" normalizeH="0" baseline="0" dirty="0">
                          <a:ln>
                            <a:noFill/>
                          </a:ln>
                          <a:solidFill>
                            <a:schemeClr val="tx1"/>
                          </a:solidFill>
                          <a:effectLst/>
                          <a:latin typeface="Arial" charset="0"/>
                        </a:rPr>
                        <a:t> la </a:t>
                      </a:r>
                      <a:r>
                        <a:rPr kumimoji="0" lang="de-DE" sz="1100" b="0" i="0" u="none" strike="noStrike" cap="none" normalizeH="0" baseline="0" dirty="0" err="1">
                          <a:ln>
                            <a:noFill/>
                          </a:ln>
                          <a:solidFill>
                            <a:schemeClr val="tx1"/>
                          </a:solidFill>
                          <a:effectLst/>
                          <a:latin typeface="Arial" charset="0"/>
                        </a:rPr>
                        <a:t>population</a:t>
                      </a:r>
                      <a:r>
                        <a:rPr kumimoji="0" lang="de-DE" sz="1100" b="0" i="0" u="none" strike="noStrike" cap="none" normalizeH="0" baseline="0" dirty="0">
                          <a:ln>
                            <a:noFill/>
                          </a:ln>
                          <a:solidFill>
                            <a:schemeClr val="tx1"/>
                          </a:solidFill>
                          <a:effectLst/>
                          <a:latin typeface="Arial" charset="0"/>
                        </a:rPr>
                        <a:t> de </a:t>
                      </a:r>
                      <a:r>
                        <a:rPr kumimoji="0" lang="de-DE" sz="1100" b="0" i="0" u="none" strike="noStrike" cap="none" normalizeH="0" baseline="0" dirty="0" err="1">
                          <a:ln>
                            <a:noFill/>
                          </a:ln>
                          <a:solidFill>
                            <a:schemeClr val="tx1"/>
                          </a:solidFill>
                          <a:effectLst/>
                          <a:latin typeface="Arial" charset="0"/>
                        </a:rPr>
                        <a:t>référence</a:t>
                      </a:r>
                      <a:r>
                        <a:rPr kumimoji="0" lang="de-DE" sz="1100" b="0" i="0" u="none" strike="noStrike" cap="none" normalizeH="0" baseline="0" dirty="0">
                          <a:ln>
                            <a:noFill/>
                          </a:ln>
                          <a:solidFill>
                            <a:schemeClr val="tx1"/>
                          </a:solidFill>
                          <a:effectLst/>
                          <a:latin typeface="Arial" charset="0"/>
                        </a:rPr>
                        <a:t> : 97.5 %</a:t>
                      </a:r>
                      <a:endParaRPr kumimoji="0" lang="en-US" sz="1100" b="0" i="0" u="none" strike="noStrike" cap="none" normalizeH="0" baseline="0" dirty="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7304">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err="1">
                          <a:ln>
                            <a:noFill/>
                          </a:ln>
                          <a:solidFill>
                            <a:schemeClr val="bg1"/>
                          </a:solidFill>
                          <a:effectLst/>
                          <a:latin typeface="Arial" charset="0"/>
                        </a:rPr>
                        <a:t>Spécificité</a:t>
                      </a:r>
                      <a:r>
                        <a:rPr kumimoji="0" lang="de-DE" sz="1200" b="0" i="0" u="none" strike="noStrike" cap="none" normalizeH="0" baseline="0" dirty="0">
                          <a:ln>
                            <a:noFill/>
                          </a:ln>
                          <a:solidFill>
                            <a:schemeClr val="bg1"/>
                          </a:solidFill>
                          <a:effectLst/>
                          <a:latin typeface="Arial" charset="0"/>
                        </a:rPr>
                        <a:t> </a:t>
                      </a:r>
                      <a:r>
                        <a:rPr kumimoji="0" lang="de-DE" sz="1200" b="0" i="0" u="none" strike="noStrike" cap="none" normalizeH="0" baseline="0" dirty="0" err="1">
                          <a:ln>
                            <a:noFill/>
                          </a:ln>
                          <a:solidFill>
                            <a:schemeClr val="bg1"/>
                          </a:solidFill>
                          <a:effectLst/>
                          <a:latin typeface="Arial" charset="0"/>
                        </a:rPr>
                        <a:t>Clinique</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Détection</a:t>
                      </a:r>
                      <a:r>
                        <a:rPr kumimoji="0" lang="de-DE" sz="1100" b="0" i="0" u="none" strike="noStrike" cap="none" normalizeH="0" baseline="0" dirty="0">
                          <a:ln>
                            <a:noFill/>
                          </a:ln>
                          <a:solidFill>
                            <a:schemeClr val="tx1"/>
                          </a:solidFill>
                          <a:effectLst/>
                          <a:latin typeface="Arial" charset="0"/>
                        </a:rPr>
                        <a:t> HPV haut </a:t>
                      </a:r>
                      <a:r>
                        <a:rPr kumimoji="0" lang="de-DE" sz="1100" b="0" i="0" u="none" strike="noStrike" cap="none" normalizeH="0" baseline="0" dirty="0" err="1">
                          <a:ln>
                            <a:noFill/>
                          </a:ln>
                          <a:solidFill>
                            <a:schemeClr val="tx1"/>
                          </a:solidFill>
                          <a:effectLst/>
                          <a:latin typeface="Arial" charset="0"/>
                        </a:rPr>
                        <a:t>risque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dans</a:t>
                      </a:r>
                      <a:r>
                        <a:rPr kumimoji="0" lang="de-DE" sz="1100" b="0" i="0" u="none" strike="noStrike" cap="none" normalizeH="0" baseline="0" dirty="0">
                          <a:ln>
                            <a:noFill/>
                          </a:ln>
                          <a:solidFill>
                            <a:schemeClr val="tx1"/>
                          </a:solidFill>
                          <a:effectLst/>
                          <a:latin typeface="Arial" charset="0"/>
                        </a:rPr>
                        <a:t> la </a:t>
                      </a:r>
                      <a:r>
                        <a:rPr kumimoji="0" lang="de-DE" sz="1100" b="0" i="0" u="none" strike="noStrike" cap="none" normalizeH="0" baseline="0" dirty="0" err="1">
                          <a:ln>
                            <a:noFill/>
                          </a:ln>
                          <a:solidFill>
                            <a:schemeClr val="tx1"/>
                          </a:solidFill>
                          <a:effectLst/>
                          <a:latin typeface="Arial" charset="0"/>
                        </a:rPr>
                        <a:t>population</a:t>
                      </a:r>
                      <a:r>
                        <a:rPr kumimoji="0" lang="de-DE" sz="1100" b="0" i="0" u="none" strike="noStrike" cap="none" normalizeH="0" baseline="0" dirty="0">
                          <a:ln>
                            <a:noFill/>
                          </a:ln>
                          <a:solidFill>
                            <a:schemeClr val="tx1"/>
                          </a:solidFill>
                          <a:effectLst/>
                          <a:latin typeface="Arial" charset="0"/>
                        </a:rPr>
                        <a:t> de </a:t>
                      </a:r>
                      <a:r>
                        <a:rPr kumimoji="0" lang="de-DE" sz="1100" b="0" i="0" u="none" strike="noStrike" cap="none" normalizeH="0" baseline="0" dirty="0" err="1">
                          <a:ln>
                            <a:noFill/>
                          </a:ln>
                          <a:solidFill>
                            <a:schemeClr val="tx1"/>
                          </a:solidFill>
                          <a:effectLst/>
                          <a:latin typeface="Arial" charset="0"/>
                        </a:rPr>
                        <a:t>référence</a:t>
                      </a:r>
                      <a:r>
                        <a:rPr kumimoji="0" lang="de-DE" sz="1100" b="0" i="0" u="none" strike="noStrike" cap="none" normalizeH="0" baseline="0" dirty="0">
                          <a:ln>
                            <a:noFill/>
                          </a:ln>
                          <a:solidFill>
                            <a:schemeClr val="tx1"/>
                          </a:solidFill>
                          <a:effectLst/>
                          <a:latin typeface="Arial" charset="0"/>
                        </a:rPr>
                        <a:t>: 99.4 %</a:t>
                      </a:r>
                      <a:br>
                        <a:rPr kumimoji="0" lang="de-DE" sz="1100" b="0" i="0" u="none" strike="noStrike" cap="none" normalizeH="0" baseline="0" dirty="0">
                          <a:ln>
                            <a:noFill/>
                          </a:ln>
                          <a:solidFill>
                            <a:schemeClr val="tx1"/>
                          </a:solidFill>
                          <a:effectLst/>
                          <a:latin typeface="Arial" charset="0"/>
                        </a:rPr>
                      </a:br>
                      <a:r>
                        <a:rPr kumimoji="0" lang="de-DE" sz="1100" b="0" i="0" u="none" strike="noStrike" cap="none" normalizeH="0" baseline="0" dirty="0">
                          <a:ln>
                            <a:noFill/>
                          </a:ln>
                          <a:solidFill>
                            <a:schemeClr val="tx1"/>
                          </a:solidFill>
                          <a:effectLst/>
                          <a:latin typeface="Arial" charset="0"/>
                        </a:rPr>
                        <a:t>- Population de </a:t>
                      </a:r>
                      <a:r>
                        <a:rPr kumimoji="0" lang="de-DE" sz="1100" b="0" i="0" u="none" strike="noStrike" cap="none" normalizeH="0" baseline="0" dirty="0" err="1">
                          <a:ln>
                            <a:noFill/>
                          </a:ln>
                          <a:solidFill>
                            <a:schemeClr val="tx1"/>
                          </a:solidFill>
                          <a:effectLst/>
                          <a:latin typeface="Arial" charset="0"/>
                        </a:rPr>
                        <a:t>dépistage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général</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avec</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une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cytologie</a:t>
                      </a:r>
                      <a:r>
                        <a:rPr kumimoji="0" lang="de-DE" sz="1100" b="0" i="0" u="none" strike="noStrike" cap="none" normalizeH="0" baseline="0" dirty="0">
                          <a:ln>
                            <a:noFill/>
                          </a:ln>
                          <a:solidFill>
                            <a:schemeClr val="tx1"/>
                          </a:solidFill>
                          <a:effectLst/>
                          <a:latin typeface="Arial" charset="0"/>
                        </a:rPr>
                        <a:t> normale (</a:t>
                      </a:r>
                      <a:r>
                        <a:rPr kumimoji="0" lang="de-DE" sz="1100" b="0" i="0" u="none" strike="noStrike" cap="none" normalizeH="0" baseline="0" dirty="0" err="1">
                          <a:ln>
                            <a:noFill/>
                          </a:ln>
                          <a:solidFill>
                            <a:schemeClr val="tx1"/>
                          </a:solidFill>
                          <a:effectLst/>
                          <a:latin typeface="Arial" charset="0"/>
                        </a:rPr>
                        <a:t>age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a:ln>
                            <a:noFill/>
                          </a:ln>
                          <a:solidFill>
                            <a:schemeClr val="tx1"/>
                          </a:solidFill>
                          <a:effectLst/>
                          <a:latin typeface="Arial" charset="0"/>
                          <a:cs typeface="Arial" charset="0"/>
                        </a:rPr>
                        <a:t>≥ 30 ans)</a:t>
                      </a:r>
                      <a:r>
                        <a:rPr kumimoji="0" lang="de-DE" sz="1100" b="0" i="0" u="none" strike="noStrike" cap="none" normalizeH="0" baseline="0" dirty="0">
                          <a:ln>
                            <a:noFill/>
                          </a:ln>
                          <a:solidFill>
                            <a:schemeClr val="tx1"/>
                          </a:solidFill>
                          <a:effectLst/>
                          <a:latin typeface="Arial" charset="0"/>
                        </a:rPr>
                        <a:t>: 95.9 %</a:t>
                      </a:r>
                      <a:endParaRPr kumimoji="0" lang="en-US" sz="1100" b="0" i="0" u="none" strike="noStrike" cap="none" normalizeH="0" baseline="0" dirty="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7680">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err="1">
                          <a:ln>
                            <a:noFill/>
                          </a:ln>
                          <a:solidFill>
                            <a:schemeClr val="bg1"/>
                          </a:solidFill>
                          <a:effectLst/>
                          <a:latin typeface="Arial" charset="0"/>
                        </a:rPr>
                        <a:t>Résultats</a:t>
                      </a:r>
                      <a:r>
                        <a:rPr kumimoji="0" lang="de-DE" sz="1200" b="0" i="0" u="none" strike="noStrike" cap="none" normalizeH="0" baseline="0" dirty="0">
                          <a:ln>
                            <a:noFill/>
                          </a:ln>
                          <a:solidFill>
                            <a:schemeClr val="bg1"/>
                          </a:solidFill>
                          <a:effectLst/>
                          <a:latin typeface="Arial" charset="0"/>
                        </a:rPr>
                        <a:t> </a:t>
                      </a:r>
                      <a:r>
                        <a:rPr kumimoji="0" lang="de-DE" sz="1200" b="0" i="0" u="none" strike="noStrike" cap="none" normalizeH="0" baseline="0" dirty="0" err="1">
                          <a:ln>
                            <a:noFill/>
                          </a:ln>
                          <a:solidFill>
                            <a:schemeClr val="bg1"/>
                          </a:solidFill>
                          <a:effectLst/>
                          <a:latin typeface="Arial" charset="0"/>
                        </a:rPr>
                        <a:t>Reportés</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dirty="0" err="1">
                          <a:ln>
                            <a:noFill/>
                          </a:ln>
                          <a:solidFill>
                            <a:schemeClr val="tx1"/>
                          </a:solidFill>
                          <a:effectLst/>
                          <a:latin typeface="Arial" charset="0"/>
                        </a:rPr>
                        <a:t>Détection</a:t>
                      </a:r>
                      <a:r>
                        <a:rPr kumimoji="0" lang="de-DE" sz="1100" b="0" i="0" u="none" strike="noStrike" cap="none" normalizeH="0" baseline="0" dirty="0">
                          <a:ln>
                            <a:noFill/>
                          </a:ln>
                          <a:solidFill>
                            <a:schemeClr val="tx1"/>
                          </a:solidFill>
                          <a:effectLst/>
                          <a:latin typeface="Arial" charset="0"/>
                        </a:rPr>
                        <a:t> qualitative des 14 </a:t>
                      </a:r>
                      <a:r>
                        <a:rPr kumimoji="0" lang="de-DE" sz="1100" b="0" i="0" u="none" strike="noStrike" cap="none" normalizeH="0" baseline="0" dirty="0" err="1">
                          <a:ln>
                            <a:noFill/>
                          </a:ln>
                          <a:solidFill>
                            <a:schemeClr val="tx1"/>
                          </a:solidFill>
                          <a:effectLst/>
                          <a:latin typeface="Arial" charset="0"/>
                        </a:rPr>
                        <a:t>types</a:t>
                      </a:r>
                      <a:r>
                        <a:rPr kumimoji="0" lang="de-DE" sz="1100" b="0" i="0" u="none" strike="noStrike" cap="none" normalizeH="0" baseline="0" dirty="0">
                          <a:ln>
                            <a:noFill/>
                          </a:ln>
                          <a:solidFill>
                            <a:schemeClr val="tx1"/>
                          </a:solidFill>
                          <a:effectLst/>
                          <a:latin typeface="Arial" charset="0"/>
                        </a:rPr>
                        <a:t> HPV à Haut </a:t>
                      </a:r>
                      <a:r>
                        <a:rPr kumimoji="0" lang="de-DE" sz="1100" b="0" i="0" u="none" strike="noStrike" cap="none" normalizeH="0" baseline="0" dirty="0" err="1">
                          <a:ln>
                            <a:noFill/>
                          </a:ln>
                          <a:solidFill>
                            <a:schemeClr val="tx1"/>
                          </a:solidFill>
                          <a:effectLst/>
                          <a:latin typeface="Arial" charset="0"/>
                        </a:rPr>
                        <a:t>risque</a:t>
                      </a:r>
                      <a:r>
                        <a:rPr kumimoji="0" lang="de-DE" sz="1100" b="0" i="0" u="none" strike="noStrike" cap="none" normalizeH="0" baseline="0" dirty="0">
                          <a:ln>
                            <a:noFill/>
                          </a:ln>
                          <a:solidFill>
                            <a:schemeClr val="tx1"/>
                          </a:solidFill>
                          <a:effectLst/>
                          <a:latin typeface="Arial" charset="0"/>
                        </a:rPr>
                        <a:t>. 3 </a:t>
                      </a:r>
                      <a:r>
                        <a:rPr kumimoji="0" lang="de-DE" sz="1100" b="0" i="0" u="none" strike="noStrike" cap="none" normalizeH="0" baseline="0" dirty="0" err="1">
                          <a:ln>
                            <a:noFill/>
                          </a:ln>
                          <a:solidFill>
                            <a:schemeClr val="tx1"/>
                          </a:solidFill>
                          <a:effectLst/>
                          <a:latin typeface="Arial" charset="0"/>
                        </a:rPr>
                        <a:t>résultats</a:t>
                      </a:r>
                      <a:r>
                        <a:rPr kumimoji="0" lang="de-DE" sz="1100" b="0" i="0" u="none" strike="noStrike" cap="none" normalizeH="0" baseline="0" dirty="0">
                          <a:ln>
                            <a:noFill/>
                          </a:ln>
                          <a:solidFill>
                            <a:schemeClr val="tx1"/>
                          </a:solidFill>
                          <a:effectLst/>
                          <a:latin typeface="Arial" charset="0"/>
                        </a:rPr>
                        <a:t> par </a:t>
                      </a:r>
                      <a:r>
                        <a:rPr kumimoji="0" lang="de-DE" sz="1100" b="0" i="0" u="none" strike="noStrike" cap="none" normalizeH="0" baseline="0" dirty="0" err="1">
                          <a:ln>
                            <a:noFill/>
                          </a:ln>
                          <a:solidFill>
                            <a:schemeClr val="tx1"/>
                          </a:solidFill>
                          <a:effectLst/>
                          <a:latin typeface="Arial" charset="0"/>
                        </a:rPr>
                        <a:t>test</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avec</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différenciation</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automatisée</a:t>
                      </a:r>
                      <a:r>
                        <a:rPr kumimoji="0" lang="de-DE" sz="1100" b="0" i="0" u="none" strike="noStrike" cap="none" normalizeH="0" baseline="0" dirty="0">
                          <a:ln>
                            <a:noFill/>
                          </a:ln>
                          <a:solidFill>
                            <a:schemeClr val="tx1"/>
                          </a:solidFill>
                          <a:effectLst/>
                          <a:latin typeface="Arial" charset="0"/>
                        </a:rPr>
                        <a:t> de </a:t>
                      </a:r>
                      <a:r>
                        <a:rPr kumimoji="0" lang="de-DE" sz="1100" b="0" i="0" u="none" strike="noStrike" cap="none" normalizeH="0" baseline="0" dirty="0" err="1">
                          <a:ln>
                            <a:noFill/>
                          </a:ln>
                          <a:solidFill>
                            <a:schemeClr val="tx1"/>
                          </a:solidFill>
                          <a:effectLst/>
                          <a:latin typeface="Arial" charset="0"/>
                        </a:rPr>
                        <a:t>l‘HPV</a:t>
                      </a:r>
                      <a:r>
                        <a:rPr kumimoji="0" lang="de-DE" sz="1100" b="0" i="0" u="none" strike="noStrike" cap="none" normalizeH="0" baseline="0" dirty="0">
                          <a:ln>
                            <a:noFill/>
                          </a:ln>
                          <a:solidFill>
                            <a:schemeClr val="tx1"/>
                          </a:solidFill>
                          <a:effectLst/>
                          <a:latin typeface="Arial" charset="0"/>
                        </a:rPr>
                        <a:t> 16, HPV 18, et 12 </a:t>
                      </a:r>
                      <a:r>
                        <a:rPr kumimoji="0" lang="de-DE" sz="1100" b="0" i="0" u="none" strike="noStrike" cap="none" normalizeH="0" baseline="0" dirty="0" err="1">
                          <a:ln>
                            <a:noFill/>
                          </a:ln>
                          <a:solidFill>
                            <a:schemeClr val="tx1"/>
                          </a:solidFill>
                          <a:effectLst/>
                          <a:latin typeface="Arial" charset="0"/>
                        </a:rPr>
                        <a:t>autres</a:t>
                      </a:r>
                      <a:r>
                        <a:rPr kumimoji="0" lang="de-DE" sz="1100" b="0" i="0" u="none" strike="noStrike" cap="none" normalizeH="0" baseline="0" dirty="0">
                          <a:ln>
                            <a:noFill/>
                          </a:ln>
                          <a:solidFill>
                            <a:schemeClr val="tx1"/>
                          </a:solidFill>
                          <a:effectLst/>
                          <a:latin typeface="Arial" charset="0"/>
                        </a:rPr>
                        <a:t> HPV à haut </a:t>
                      </a:r>
                      <a:r>
                        <a:rPr kumimoji="0" lang="de-DE" sz="1100" b="0" i="0" u="none" strike="noStrike" cap="none" normalizeH="0" baseline="0" dirty="0" err="1">
                          <a:ln>
                            <a:noFill/>
                          </a:ln>
                          <a:solidFill>
                            <a:schemeClr val="tx1"/>
                          </a:solidFill>
                          <a:effectLst/>
                          <a:latin typeface="Arial" charset="0"/>
                        </a:rPr>
                        <a:t>risque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pour</a:t>
                      </a:r>
                      <a:r>
                        <a:rPr kumimoji="0" lang="de-DE" sz="1100" b="0" i="0" u="none" strike="noStrike" cap="none" normalizeH="0" baseline="0" dirty="0">
                          <a:ln>
                            <a:noFill/>
                          </a:ln>
                          <a:solidFill>
                            <a:schemeClr val="tx1"/>
                          </a:solidFill>
                          <a:effectLst/>
                          <a:latin typeface="Arial" charset="0"/>
                        </a:rPr>
                        <a:t> les </a:t>
                      </a:r>
                      <a:r>
                        <a:rPr kumimoji="0" lang="de-DE" sz="1100" b="0" i="0" u="none" strike="noStrike" cap="none" normalizeH="0" baseline="0" dirty="0" err="1">
                          <a:ln>
                            <a:noFill/>
                          </a:ln>
                          <a:solidFill>
                            <a:schemeClr val="tx1"/>
                          </a:solidFill>
                          <a:effectLst/>
                          <a:latin typeface="Arial" charset="0"/>
                        </a:rPr>
                        <a:t>infections</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isolées</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ou</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combinées</a:t>
                      </a:r>
                      <a:r>
                        <a:rPr kumimoji="0" lang="de-DE" sz="1100" b="0" i="0" u="none" strike="noStrike" cap="none" normalizeH="0" baseline="0" dirty="0">
                          <a:ln>
                            <a:noFill/>
                          </a:ln>
                          <a:solidFill>
                            <a:schemeClr val="tx1"/>
                          </a:solidFill>
                          <a:effectLst/>
                          <a:latin typeface="Arial" charset="0"/>
                        </a:rPr>
                        <a:t>.</a:t>
                      </a:r>
                      <a:endParaRPr kumimoji="0" lang="en-US" sz="1100" b="0" i="0" u="none" strike="noStrike" cap="none" normalizeH="0" baseline="0" dirty="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812800">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err="1">
                          <a:ln>
                            <a:noFill/>
                          </a:ln>
                          <a:solidFill>
                            <a:schemeClr val="bg1"/>
                          </a:solidFill>
                          <a:effectLst/>
                          <a:latin typeface="Arial" charset="0"/>
                        </a:rPr>
                        <a:t>Types</a:t>
                      </a:r>
                      <a:r>
                        <a:rPr kumimoji="0" lang="de-DE" sz="1200" b="0" i="0" u="none" strike="noStrike" cap="none" normalizeH="0" baseline="0" dirty="0">
                          <a:ln>
                            <a:noFill/>
                          </a:ln>
                          <a:solidFill>
                            <a:schemeClr val="bg1"/>
                          </a:solidFill>
                          <a:effectLst/>
                          <a:latin typeface="Arial" charset="0"/>
                        </a:rPr>
                        <a:t> </a:t>
                      </a:r>
                      <a:r>
                        <a:rPr kumimoji="0" lang="de-DE" sz="1200" b="0" i="0" u="none" strike="noStrike" cap="none" normalizeH="0" baseline="0" dirty="0" err="1">
                          <a:ln>
                            <a:noFill/>
                          </a:ln>
                          <a:solidFill>
                            <a:schemeClr val="bg1"/>
                          </a:solidFill>
                          <a:effectLst/>
                          <a:latin typeface="Arial" charset="0"/>
                        </a:rPr>
                        <a:t>Echantillon</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dirty="0" err="1">
                          <a:ln>
                            <a:noFill/>
                          </a:ln>
                          <a:solidFill>
                            <a:schemeClr val="tx1"/>
                          </a:solidFill>
                          <a:effectLst/>
                          <a:latin typeface="Arial" charset="0"/>
                        </a:rPr>
                        <a:t>Echantillons</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collectés</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sur</a:t>
                      </a:r>
                      <a:r>
                        <a:rPr kumimoji="0" lang="de-DE" sz="1100" b="0" i="0" u="none" strike="noStrike" cap="none" normalizeH="0" baseline="0" dirty="0">
                          <a:ln>
                            <a:noFill/>
                          </a:ln>
                          <a:solidFill>
                            <a:schemeClr val="tx1"/>
                          </a:solidFill>
                          <a:effectLst/>
                          <a:latin typeface="Arial" charset="0"/>
                        </a:rPr>
                        <a:t> :</a:t>
                      </a:r>
                      <a:br>
                        <a:rPr kumimoji="0" lang="de-DE" sz="1100" b="0" i="0" u="none" strike="noStrike" cap="none" normalizeH="0" baseline="0" dirty="0">
                          <a:ln>
                            <a:noFill/>
                          </a:ln>
                          <a:solidFill>
                            <a:schemeClr val="tx1"/>
                          </a:solidFill>
                          <a:effectLst/>
                          <a:latin typeface="Arial" charset="0"/>
                        </a:rPr>
                      </a:br>
                      <a:r>
                        <a:rPr kumimoji="0" lang="de-DE" sz="1100" b="0" i="0" u="none" strike="noStrike" cap="none" normalizeH="0" baseline="0" dirty="0">
                          <a:ln>
                            <a:noFill/>
                          </a:ln>
                          <a:solidFill>
                            <a:schemeClr val="tx1"/>
                          </a:solidFill>
                          <a:effectLst/>
                          <a:latin typeface="Arial" charset="0"/>
                        </a:rPr>
                        <a:t>- Abbott </a:t>
                      </a:r>
                      <a:r>
                        <a:rPr kumimoji="0" lang="de-DE" sz="1100" b="0" i="0" u="none" strike="noStrike" cap="none" normalizeH="0" baseline="0" dirty="0" err="1">
                          <a:ln>
                            <a:noFill/>
                          </a:ln>
                          <a:solidFill>
                            <a:schemeClr val="tx1"/>
                          </a:solidFill>
                          <a:effectLst/>
                          <a:latin typeface="Arial" charset="0"/>
                        </a:rPr>
                        <a:t>Cervi-Collect</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Specimen</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Collection</a:t>
                      </a:r>
                      <a:r>
                        <a:rPr kumimoji="0" lang="de-DE" sz="1100" b="0" i="0" u="none" strike="noStrike" cap="none" normalizeH="0" baseline="0" dirty="0">
                          <a:ln>
                            <a:noFill/>
                          </a:ln>
                          <a:solidFill>
                            <a:schemeClr val="tx1"/>
                          </a:solidFill>
                          <a:effectLst/>
                          <a:latin typeface="Arial" charset="0"/>
                        </a:rPr>
                        <a:t> Kit</a:t>
                      </a:r>
                      <a:br>
                        <a:rPr kumimoji="0" lang="de-DE" sz="1100" b="0" i="0" u="none" strike="noStrike" cap="none" normalizeH="0" baseline="0" dirty="0">
                          <a:ln>
                            <a:noFill/>
                          </a:ln>
                          <a:solidFill>
                            <a:schemeClr val="tx1"/>
                          </a:solidFill>
                          <a:effectLst/>
                          <a:latin typeface="Arial" charset="0"/>
                        </a:rPr>
                      </a:b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ThinPrep</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PreservCyt</a:t>
                      </a:r>
                      <a:r>
                        <a:rPr kumimoji="0" lang="de-DE" sz="1100" b="0" i="0" u="none" strike="noStrike" cap="none" normalizeH="0" baseline="0" dirty="0">
                          <a:ln>
                            <a:noFill/>
                          </a:ln>
                          <a:solidFill>
                            <a:schemeClr val="tx1"/>
                          </a:solidFill>
                          <a:effectLst/>
                          <a:latin typeface="Arial" charset="0"/>
                        </a:rPr>
                        <a:t> Solution (</a:t>
                      </a:r>
                      <a:r>
                        <a:rPr kumimoji="0" lang="de-DE" sz="1100" b="0" i="0" u="none" strike="noStrike" cap="none" normalizeH="0" baseline="0" dirty="0" err="1">
                          <a:ln>
                            <a:noFill/>
                          </a:ln>
                          <a:solidFill>
                            <a:schemeClr val="tx1"/>
                          </a:solidFill>
                          <a:effectLst/>
                          <a:latin typeface="Arial" charset="0"/>
                        </a:rPr>
                        <a:t>Cytyc</a:t>
                      </a:r>
                      <a:r>
                        <a:rPr kumimoji="0" lang="de-DE" sz="1100" b="0" i="0" u="none" strike="noStrike" cap="none" normalizeH="0" baseline="0" dirty="0">
                          <a:ln>
                            <a:noFill/>
                          </a:ln>
                          <a:solidFill>
                            <a:schemeClr val="tx1"/>
                          </a:solidFill>
                          <a:effectLst/>
                          <a:latin typeface="Arial" charset="0"/>
                        </a:rPr>
                        <a:t> Corporation)</a:t>
                      </a:r>
                      <a:br>
                        <a:rPr kumimoji="0" lang="de-DE" sz="1100" b="0" i="0" u="none" strike="noStrike" cap="none" normalizeH="0" baseline="0" dirty="0">
                          <a:ln>
                            <a:noFill/>
                          </a:ln>
                          <a:solidFill>
                            <a:schemeClr val="tx1"/>
                          </a:solidFill>
                          <a:effectLst/>
                          <a:latin typeface="Arial" charset="0"/>
                        </a:rPr>
                      </a:b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SurePath</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Preservative</a:t>
                      </a:r>
                      <a:r>
                        <a:rPr kumimoji="0" lang="de-DE" sz="1100" b="0" i="0" u="none" strike="noStrike" cap="none" normalizeH="0" baseline="0" dirty="0">
                          <a:ln>
                            <a:noFill/>
                          </a:ln>
                          <a:solidFill>
                            <a:schemeClr val="tx1"/>
                          </a:solidFill>
                          <a:effectLst/>
                          <a:latin typeface="Arial" charset="0"/>
                        </a:rPr>
                        <a:t> Fluid (</a:t>
                      </a:r>
                      <a:r>
                        <a:rPr kumimoji="0" lang="de-DE" sz="1100" b="0" i="0" u="none" strike="noStrike" cap="none" normalizeH="0" baseline="0" dirty="0" err="1">
                          <a:ln>
                            <a:noFill/>
                          </a:ln>
                          <a:solidFill>
                            <a:schemeClr val="tx1"/>
                          </a:solidFill>
                          <a:effectLst/>
                          <a:latin typeface="Arial" charset="0"/>
                        </a:rPr>
                        <a:t>TriPath</a:t>
                      </a:r>
                      <a:r>
                        <a:rPr kumimoji="0" lang="de-DE" sz="1100" b="0" i="0" u="none" strike="noStrike" cap="none" normalizeH="0" baseline="0" dirty="0">
                          <a:ln>
                            <a:noFill/>
                          </a:ln>
                          <a:solidFill>
                            <a:schemeClr val="tx1"/>
                          </a:solidFill>
                          <a:effectLst/>
                          <a:latin typeface="Arial" charset="0"/>
                        </a:rPr>
                        <a:t> Imaging, Inc.), </a:t>
                      </a:r>
                      <a:r>
                        <a:rPr kumimoji="0" lang="de-DE" sz="1100" b="0" i="0" u="none" strike="noStrike" cap="none" normalizeH="0" baseline="0" dirty="0" err="1">
                          <a:ln>
                            <a:noFill/>
                          </a:ln>
                          <a:solidFill>
                            <a:schemeClr val="tx1"/>
                          </a:solidFill>
                          <a:effectLst/>
                          <a:latin typeface="Arial" charset="0"/>
                        </a:rPr>
                        <a:t>soit</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flacon</a:t>
                      </a:r>
                      <a:r>
                        <a:rPr kumimoji="0" lang="de-DE" sz="1100" b="0" i="0" u="none" strike="noStrike" cap="none" normalizeH="0" baseline="0" dirty="0">
                          <a:ln>
                            <a:noFill/>
                          </a:ln>
                          <a:solidFill>
                            <a:schemeClr val="tx1"/>
                          </a:solidFill>
                          <a:effectLst/>
                          <a:latin typeface="Arial" charset="0"/>
                        </a:rPr>
                        <a:t> original </a:t>
                      </a:r>
                      <a:r>
                        <a:rPr kumimoji="0" lang="de-DE" sz="1100" b="0" i="0" u="none" strike="noStrike" cap="none" normalizeH="0" baseline="0" dirty="0" err="1">
                          <a:ln>
                            <a:noFill/>
                          </a:ln>
                          <a:solidFill>
                            <a:schemeClr val="tx1"/>
                          </a:solidFill>
                          <a:effectLst/>
                          <a:latin typeface="Arial" charset="0"/>
                        </a:rPr>
                        <a:t>ou</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culot</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cellulaire</a:t>
                      </a:r>
                      <a:endParaRPr kumimoji="0" lang="en-US" sz="1100" b="0" i="0" u="none" strike="noStrike" cap="none" normalizeH="0" baseline="0" dirty="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1855">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a:ln>
                            <a:noFill/>
                          </a:ln>
                          <a:solidFill>
                            <a:schemeClr val="bg1"/>
                          </a:solidFill>
                          <a:effectLst/>
                          <a:latin typeface="Arial" charset="0"/>
                        </a:rPr>
                        <a:t>Volume </a:t>
                      </a:r>
                      <a:r>
                        <a:rPr kumimoji="0" lang="de-DE" sz="1200" b="0" i="0" u="none" strike="noStrike" cap="none" normalizeH="0" baseline="0" dirty="0" err="1">
                          <a:ln>
                            <a:noFill/>
                          </a:ln>
                          <a:solidFill>
                            <a:schemeClr val="bg1"/>
                          </a:solidFill>
                          <a:effectLst/>
                          <a:latin typeface="Arial" charset="0"/>
                        </a:rPr>
                        <a:t>d‘échantillon</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a:ln>
                            <a:noFill/>
                          </a:ln>
                          <a:solidFill>
                            <a:schemeClr val="tx1"/>
                          </a:solidFill>
                          <a:effectLst/>
                          <a:latin typeface="Arial" charset="0"/>
                        </a:rPr>
                        <a:t>400 µl</a:t>
                      </a:r>
                      <a:endParaRPr kumimoji="0" lang="en-US" sz="1100" b="0" i="0" u="none" strike="noStrike" cap="none" normalizeH="0" baseline="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7680">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err="1">
                          <a:ln>
                            <a:noFill/>
                          </a:ln>
                          <a:solidFill>
                            <a:schemeClr val="bg1"/>
                          </a:solidFill>
                          <a:effectLst/>
                          <a:latin typeface="Arial" charset="0"/>
                        </a:rPr>
                        <a:t>Contrôle</a:t>
                      </a:r>
                      <a:r>
                        <a:rPr kumimoji="0" lang="de-DE" sz="1200" b="0" i="0" u="none" strike="noStrike" cap="none" normalizeH="0" baseline="0" dirty="0">
                          <a:ln>
                            <a:noFill/>
                          </a:ln>
                          <a:solidFill>
                            <a:schemeClr val="bg1"/>
                          </a:solidFill>
                          <a:effectLst/>
                          <a:latin typeface="Arial" charset="0"/>
                        </a:rPr>
                        <a:t> interne</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dirty="0" err="1">
                          <a:ln>
                            <a:noFill/>
                          </a:ln>
                          <a:solidFill>
                            <a:schemeClr val="tx1"/>
                          </a:solidFill>
                          <a:effectLst/>
                          <a:latin typeface="Arial" charset="0"/>
                        </a:rPr>
                        <a:t>Vrai</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contrôle</a:t>
                      </a:r>
                      <a:r>
                        <a:rPr kumimoji="0" lang="de-DE" sz="1100" b="0" i="0" u="none" strike="noStrike" cap="none" normalizeH="0" baseline="0" dirty="0">
                          <a:ln>
                            <a:noFill/>
                          </a:ln>
                          <a:solidFill>
                            <a:schemeClr val="tx1"/>
                          </a:solidFill>
                          <a:effectLst/>
                          <a:latin typeface="Arial" charset="0"/>
                        </a:rPr>
                        <a:t> interne (Beta </a:t>
                      </a:r>
                      <a:r>
                        <a:rPr kumimoji="0" lang="de-DE" sz="1100" b="0" i="0" u="none" strike="noStrike" cap="none" normalizeH="0" baseline="0" dirty="0" err="1">
                          <a:ln>
                            <a:noFill/>
                          </a:ln>
                          <a:solidFill>
                            <a:schemeClr val="tx1"/>
                          </a:solidFill>
                          <a:effectLst/>
                          <a:latin typeface="Arial" charset="0"/>
                        </a:rPr>
                        <a:t>globine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cellulaire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endogène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permettant</a:t>
                      </a:r>
                      <a:r>
                        <a:rPr kumimoji="0" lang="de-DE" sz="1100" b="0" i="0" u="none" strike="noStrike" cap="none" normalizeH="0" baseline="0" dirty="0">
                          <a:ln>
                            <a:noFill/>
                          </a:ln>
                          <a:solidFill>
                            <a:schemeClr val="tx1"/>
                          </a:solidFill>
                          <a:effectLst/>
                          <a:latin typeface="Arial" charset="0"/>
                        </a:rPr>
                        <a:t> de </a:t>
                      </a:r>
                      <a:r>
                        <a:rPr kumimoji="0" lang="de-DE" sz="1100" b="0" i="0" u="none" strike="noStrike" cap="none" normalizeH="0" baseline="0" dirty="0" err="1">
                          <a:ln>
                            <a:noFill/>
                          </a:ln>
                          <a:solidFill>
                            <a:schemeClr val="tx1"/>
                          </a:solidFill>
                          <a:effectLst/>
                          <a:latin typeface="Arial" charset="0"/>
                        </a:rPr>
                        <a:t>contrôler</a:t>
                      </a:r>
                      <a:r>
                        <a:rPr kumimoji="0" lang="de-DE" sz="1100" b="0" i="0" u="none" strike="noStrike" cap="none" normalizeH="0" baseline="0" dirty="0">
                          <a:ln>
                            <a:noFill/>
                          </a:ln>
                          <a:solidFill>
                            <a:schemeClr val="tx1"/>
                          </a:solidFill>
                          <a:effectLst/>
                          <a:latin typeface="Arial" charset="0"/>
                        </a:rPr>
                        <a:t> la </a:t>
                      </a:r>
                      <a:r>
                        <a:rPr kumimoji="0" lang="de-DE" sz="1100" b="0" i="0" u="none" strike="noStrike" cap="none" normalizeH="0" baseline="0" dirty="0" err="1">
                          <a:ln>
                            <a:noFill/>
                          </a:ln>
                          <a:solidFill>
                            <a:schemeClr val="tx1"/>
                          </a:solidFill>
                          <a:effectLst/>
                          <a:latin typeface="Arial" charset="0"/>
                        </a:rPr>
                        <a:t>qualité</a:t>
                      </a:r>
                      <a:r>
                        <a:rPr kumimoji="0" lang="de-DE" sz="1100" b="0" i="0" u="none" strike="noStrike" cap="none" normalizeH="0" baseline="0" dirty="0">
                          <a:ln>
                            <a:noFill/>
                          </a:ln>
                          <a:solidFill>
                            <a:schemeClr val="tx1"/>
                          </a:solidFill>
                          <a:effectLst/>
                          <a:latin typeface="Arial" charset="0"/>
                        </a:rPr>
                        <a:t> de </a:t>
                      </a:r>
                      <a:r>
                        <a:rPr kumimoji="0" lang="de-DE" sz="1100" b="0" i="0" u="none" strike="noStrike" cap="none" normalizeH="0" baseline="0" dirty="0" err="1">
                          <a:ln>
                            <a:noFill/>
                          </a:ln>
                          <a:solidFill>
                            <a:schemeClr val="tx1"/>
                          </a:solidFill>
                          <a:effectLst/>
                          <a:latin typeface="Arial" charset="0"/>
                        </a:rPr>
                        <a:t>l‘échantillon</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pour</a:t>
                      </a:r>
                      <a:r>
                        <a:rPr kumimoji="0" lang="de-DE" sz="1100" b="0" i="0" u="none" strike="noStrike" cap="none" normalizeH="0" baseline="0" dirty="0">
                          <a:ln>
                            <a:noFill/>
                          </a:ln>
                          <a:solidFill>
                            <a:schemeClr val="tx1"/>
                          </a:solidFill>
                          <a:effectLst/>
                          <a:latin typeface="Arial" charset="0"/>
                        </a:rPr>
                        <a:t> les </a:t>
                      </a:r>
                      <a:r>
                        <a:rPr kumimoji="0" lang="de-DE" sz="1100" b="0" i="0" u="none" strike="noStrike" cap="none" normalizeH="0" baseline="0" dirty="0" err="1">
                          <a:ln>
                            <a:noFill/>
                          </a:ln>
                          <a:solidFill>
                            <a:schemeClr val="tx1"/>
                          </a:solidFill>
                          <a:effectLst/>
                          <a:latin typeface="Arial" charset="0"/>
                        </a:rPr>
                        <a:t>cellules</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prélevées</a:t>
                      </a:r>
                      <a:r>
                        <a:rPr kumimoji="0" lang="de-DE" sz="1100" b="0" i="0" u="none" strike="noStrike" cap="none" normalizeH="0" baseline="0" dirty="0">
                          <a:ln>
                            <a:noFill/>
                          </a:ln>
                          <a:solidFill>
                            <a:schemeClr val="tx1"/>
                          </a:solidFill>
                          <a:effectLst/>
                          <a:latin typeface="Arial" charset="0"/>
                        </a:rPr>
                        <a:t> et </a:t>
                      </a:r>
                      <a:r>
                        <a:rPr kumimoji="0" lang="de-DE" sz="1100" b="0" i="0" u="none" strike="noStrike" cap="none" normalizeH="0" baseline="0" dirty="0" err="1">
                          <a:ln>
                            <a:noFill/>
                          </a:ln>
                          <a:solidFill>
                            <a:schemeClr val="tx1"/>
                          </a:solidFill>
                          <a:effectLst/>
                          <a:latin typeface="Arial" charset="0"/>
                        </a:rPr>
                        <a:t>l‘efficacité</a:t>
                      </a:r>
                      <a:r>
                        <a:rPr kumimoji="0" lang="de-DE" sz="1100" b="0" i="0" u="none" strike="noStrike" cap="none" normalizeH="0" baseline="0" dirty="0">
                          <a:ln>
                            <a:noFill/>
                          </a:ln>
                          <a:solidFill>
                            <a:schemeClr val="tx1"/>
                          </a:solidFill>
                          <a:effectLst/>
                          <a:latin typeface="Arial" charset="0"/>
                        </a:rPr>
                        <a:t> de la </a:t>
                      </a:r>
                      <a:r>
                        <a:rPr kumimoji="0" lang="de-DE" sz="1100" b="0" i="0" u="none" strike="noStrike" cap="none" normalizeH="0" baseline="0" dirty="0" err="1">
                          <a:ln>
                            <a:noFill/>
                          </a:ln>
                          <a:solidFill>
                            <a:schemeClr val="tx1"/>
                          </a:solidFill>
                          <a:effectLst/>
                          <a:latin typeface="Arial" charset="0"/>
                        </a:rPr>
                        <a:t>procédure</a:t>
                      </a:r>
                      <a:r>
                        <a:rPr kumimoji="0" lang="de-DE" sz="1100" b="0" i="0" u="none" strike="noStrike" cap="none" normalizeH="0" baseline="0" dirty="0">
                          <a:ln>
                            <a:noFill/>
                          </a:ln>
                          <a:solidFill>
                            <a:schemeClr val="tx1"/>
                          </a:solidFill>
                          <a:effectLst/>
                          <a:latin typeface="Arial" charset="0"/>
                        </a:rPr>
                        <a:t> d‘extraction et </a:t>
                      </a:r>
                      <a:r>
                        <a:rPr kumimoji="0" lang="de-DE" sz="1100" b="0" i="0" u="none" strike="noStrike" cap="none" normalizeH="0" baseline="0" dirty="0" err="1">
                          <a:ln>
                            <a:noFill/>
                          </a:ln>
                          <a:solidFill>
                            <a:schemeClr val="tx1"/>
                          </a:solidFill>
                          <a:effectLst/>
                          <a:latin typeface="Arial" charset="0"/>
                        </a:rPr>
                        <a:t>d‘amplification</a:t>
                      </a:r>
                      <a:r>
                        <a:rPr kumimoji="0" lang="de-DE" sz="1100" b="0" i="0" u="none" strike="noStrike" cap="none" normalizeH="0" baseline="0" dirty="0">
                          <a:ln>
                            <a:noFill/>
                          </a:ln>
                          <a:solidFill>
                            <a:schemeClr val="tx1"/>
                          </a:solidFill>
                          <a:effectLst/>
                          <a:latin typeface="Arial" charset="0"/>
                        </a:rPr>
                        <a:t> de </a:t>
                      </a:r>
                      <a:r>
                        <a:rPr kumimoji="0" lang="de-DE" sz="1100" b="0" i="0" u="none" strike="noStrike" cap="none" normalizeH="0" baseline="0" dirty="0" err="1">
                          <a:ln>
                            <a:noFill/>
                          </a:ln>
                          <a:solidFill>
                            <a:schemeClr val="tx1"/>
                          </a:solidFill>
                          <a:effectLst/>
                          <a:latin typeface="Arial" charset="0"/>
                        </a:rPr>
                        <a:t>l‘échantillon</a:t>
                      </a:r>
                      <a:endParaRPr kumimoji="0" lang="en-US" sz="1100" b="0" i="0" u="none" strike="noStrike" cap="none" normalizeH="0" baseline="0" dirty="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29111">
                <a:tc>
                  <a:txBody>
                    <a:bodyPr/>
                    <a:lstStyle/>
                    <a:p>
                      <a:pPr marL="93663" marR="0" lvl="0" indent="0" algn="l" defTabSz="914400" rtl="0" eaLnBrk="1" fontAlgn="base" latinLnBrk="0" hangingPunct="1">
                        <a:lnSpc>
                          <a:spcPct val="100000"/>
                        </a:lnSpc>
                        <a:spcBef>
                          <a:spcPct val="0"/>
                        </a:spcBef>
                        <a:spcAft>
                          <a:spcPct val="50000"/>
                        </a:spcAft>
                        <a:buClrTx/>
                        <a:buSzTx/>
                        <a:buFontTx/>
                        <a:buNone/>
                        <a:tabLst/>
                      </a:pPr>
                      <a:r>
                        <a:rPr kumimoji="0" lang="de-DE" sz="1200" b="0" i="0" u="none" strike="noStrike" cap="none" normalizeH="0" baseline="0" dirty="0" err="1">
                          <a:ln>
                            <a:noFill/>
                          </a:ln>
                          <a:solidFill>
                            <a:schemeClr val="bg1"/>
                          </a:solidFill>
                          <a:effectLst/>
                          <a:latin typeface="Arial" charset="0"/>
                        </a:rPr>
                        <a:t>Contrôles</a:t>
                      </a:r>
                      <a:r>
                        <a:rPr kumimoji="0" lang="de-DE" sz="1200" b="0" i="0" u="none" strike="noStrike" cap="none" normalizeH="0" baseline="0" dirty="0">
                          <a:ln>
                            <a:noFill/>
                          </a:ln>
                          <a:solidFill>
                            <a:schemeClr val="bg1"/>
                          </a:solidFill>
                          <a:effectLst/>
                          <a:latin typeface="Arial" charset="0"/>
                        </a:rPr>
                        <a:t> Externes</a:t>
                      </a:r>
                      <a:endParaRPr kumimoji="0" lang="en-US" sz="1200" b="0" i="0" u="none" strike="noStrike" cap="none" normalizeH="0" baseline="0" dirty="0">
                        <a:ln>
                          <a:noFill/>
                        </a:ln>
                        <a:solidFill>
                          <a:schemeClr val="bg1"/>
                        </a:solidFill>
                        <a:effectLst/>
                        <a:latin typeface="Arial" charset="0"/>
                      </a:endParaRPr>
                    </a:p>
                  </a:txBody>
                  <a:tcPr marL="0" marR="0" marT="0" marB="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rgbClr val="D8027F"/>
                    </a:solidFill>
                  </a:tcPr>
                </a:tc>
                <a:tc>
                  <a:txBody>
                    <a:bodyPr/>
                    <a:lstStyle/>
                    <a:p>
                      <a:pPr marL="93663" marR="0" lvl="0" indent="0" algn="l" defTabSz="914400" rtl="0" eaLnBrk="1" fontAlgn="base" latinLnBrk="0" hangingPunct="1">
                        <a:lnSpc>
                          <a:spcPct val="100000"/>
                        </a:lnSpc>
                        <a:spcBef>
                          <a:spcPct val="50000"/>
                        </a:spcBef>
                        <a:spcAft>
                          <a:spcPct val="50000"/>
                        </a:spcAft>
                        <a:buClrTx/>
                        <a:buSzTx/>
                        <a:buFontTx/>
                        <a:buNone/>
                        <a:tabLst/>
                      </a:pPr>
                      <a:r>
                        <a:rPr kumimoji="0" lang="de-DE" sz="1100" b="0" i="0" u="none" strike="noStrike" cap="none" normalizeH="0" baseline="0" dirty="0" err="1">
                          <a:ln>
                            <a:noFill/>
                          </a:ln>
                          <a:solidFill>
                            <a:schemeClr val="tx1"/>
                          </a:solidFill>
                          <a:effectLst/>
                          <a:latin typeface="Arial" charset="0"/>
                        </a:rPr>
                        <a:t>Contrôle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positif</a:t>
                      </a:r>
                      <a:r>
                        <a:rPr kumimoji="0" lang="de-DE" sz="1100" b="0" i="0" u="none" strike="noStrike" cap="none" normalizeH="0" baseline="0" dirty="0">
                          <a:ln>
                            <a:noFill/>
                          </a:ln>
                          <a:solidFill>
                            <a:schemeClr val="tx1"/>
                          </a:solidFill>
                          <a:effectLst/>
                          <a:latin typeface="Arial" charset="0"/>
                        </a:rPr>
                        <a:t> et </a:t>
                      </a:r>
                      <a:r>
                        <a:rPr kumimoji="0" lang="de-DE" sz="1100" b="0" i="0" u="none" strike="noStrike" cap="none" normalizeH="0" baseline="0" dirty="0" err="1">
                          <a:ln>
                            <a:noFill/>
                          </a:ln>
                          <a:solidFill>
                            <a:schemeClr val="tx1"/>
                          </a:solidFill>
                          <a:effectLst/>
                          <a:latin typeface="Arial" charset="0"/>
                        </a:rPr>
                        <a:t>contrôle</a:t>
                      </a:r>
                      <a:r>
                        <a:rPr kumimoji="0" lang="de-DE" sz="1100" b="0" i="0" u="none" strike="noStrike" cap="none" normalizeH="0" baseline="0" dirty="0">
                          <a:ln>
                            <a:noFill/>
                          </a:ln>
                          <a:solidFill>
                            <a:schemeClr val="tx1"/>
                          </a:solidFill>
                          <a:effectLst/>
                          <a:latin typeface="Arial" charset="0"/>
                        </a:rPr>
                        <a:t> </a:t>
                      </a:r>
                      <a:r>
                        <a:rPr kumimoji="0" lang="de-DE" sz="1100" b="0" i="0" u="none" strike="noStrike" cap="none" normalizeH="0" baseline="0" dirty="0" err="1">
                          <a:ln>
                            <a:noFill/>
                          </a:ln>
                          <a:solidFill>
                            <a:schemeClr val="tx1"/>
                          </a:solidFill>
                          <a:effectLst/>
                          <a:latin typeface="Arial" charset="0"/>
                        </a:rPr>
                        <a:t>négatif</a:t>
                      </a:r>
                      <a:endParaRPr kumimoji="0" lang="en-US" sz="1100" b="0" i="0" u="none" strike="noStrike" cap="none" normalizeH="0" baseline="0" dirty="0">
                        <a:ln>
                          <a:noFill/>
                        </a:ln>
                        <a:solidFill>
                          <a:schemeClr val="tx1"/>
                        </a:solidFill>
                        <a:effectLst/>
                        <a:latin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11"/>
                  </a:ext>
                </a:extLst>
              </a:tr>
            </a:tbl>
          </a:graphicData>
        </a:graphic>
      </p:graphicFrame>
      <p:grpSp>
        <p:nvGrpSpPr>
          <p:cNvPr id="34" name="Group 32"/>
          <p:cNvGrpSpPr>
            <a:grpSpLocks/>
          </p:cNvGrpSpPr>
          <p:nvPr/>
        </p:nvGrpSpPr>
        <p:grpSpPr bwMode="auto">
          <a:xfrm>
            <a:off x="1524378" y="2570950"/>
            <a:ext cx="1722439" cy="2744788"/>
            <a:chOff x="0" y="1077"/>
            <a:chExt cx="1085" cy="1729"/>
          </a:xfrm>
        </p:grpSpPr>
        <p:pic>
          <p:nvPicPr>
            <p:cNvPr id="35" name="Picture 33"/>
            <p:cNvPicPr>
              <a:picLocks noChangeAspect="1" noChangeArrowheads="1"/>
            </p:cNvPicPr>
            <p:nvPr/>
          </p:nvPicPr>
          <p:blipFill>
            <a:blip r:embed="rId5" cstate="print">
              <a:extLst>
                <a:ext uri="{28A0092B-C50C-407E-A947-70E740481C1C}">
                  <a14:useLocalDpi xmlns:a14="http://schemas.microsoft.com/office/drawing/2010/main" val="0"/>
                </a:ext>
              </a:extLst>
            </a:blip>
            <a:srcRect l="33041" b="10522"/>
            <a:stretch>
              <a:fillRect/>
            </a:stretch>
          </p:blipFill>
          <p:spPr bwMode="auto">
            <a:xfrm>
              <a:off x="0" y="1077"/>
              <a:ext cx="1085" cy="1729"/>
            </a:xfrm>
            <a:prstGeom prst="rect">
              <a:avLst/>
            </a:prstGeom>
            <a:noFill/>
            <a:ln>
              <a:noFill/>
            </a:ln>
            <a:effectLst/>
            <a:extLst>
              <a:ext uri="{909E8E84-426E-40DD-AFC4-6F175D3DCCD1}">
                <a14:hiddenFill xmlns:a14="http://schemas.microsoft.com/office/drawing/2010/main">
                  <a:solidFill>
                    <a:srgbClr val="D8027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AutoShape 34"/>
            <p:cNvSpPr>
              <a:spLocks noChangeArrowheads="1"/>
            </p:cNvSpPr>
            <p:nvPr/>
          </p:nvSpPr>
          <p:spPr bwMode="auto">
            <a:xfrm rot="5400000" flipV="1">
              <a:off x="514" y="1180"/>
              <a:ext cx="336" cy="346"/>
            </a:xfrm>
            <a:prstGeom prst="rtTriangle">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lgn="l" eaLnBrk="0" hangingPunct="0">
                <a:lnSpc>
                  <a:spcPct val="90000"/>
                </a:lnSpc>
                <a:spcBef>
                  <a:spcPts val="1000"/>
                </a:spcBef>
                <a:buFont typeface="Arial" pitchFamily="34" charset="0"/>
                <a:buChar char="•"/>
                <a:defRPr sz="2000">
                  <a:solidFill>
                    <a:schemeClr val="tx1"/>
                  </a:solidFill>
                  <a:latin typeface="Arial" pitchFamily="34" charset="0"/>
                </a:defRPr>
              </a:lvl1pPr>
              <a:lvl2pPr marL="742950" indent="-285750" algn="l" eaLnBrk="0" hangingPunct="0">
                <a:lnSpc>
                  <a:spcPct val="90000"/>
                </a:lnSpc>
                <a:spcBef>
                  <a:spcPts val="500"/>
                </a:spcBef>
                <a:buFont typeface="Lucida Grande"/>
                <a:buChar char="-"/>
                <a:defRPr>
                  <a:solidFill>
                    <a:schemeClr val="tx1"/>
                  </a:solidFill>
                  <a:latin typeface="Arial" pitchFamily="34" charset="0"/>
                </a:defRPr>
              </a:lvl2pPr>
              <a:lvl3pPr marL="1143000" indent="-228600" algn="l" eaLnBrk="0" hangingPunct="0">
                <a:lnSpc>
                  <a:spcPct val="90000"/>
                </a:lnSpc>
                <a:spcBef>
                  <a:spcPts val="500"/>
                </a:spcBef>
                <a:buFont typeface="Arial" pitchFamily="34" charset="0"/>
                <a:buChar char="•"/>
                <a:defRPr sz="1600">
                  <a:solidFill>
                    <a:schemeClr val="tx1"/>
                  </a:solidFill>
                  <a:latin typeface="Arial" pitchFamily="34" charset="0"/>
                </a:defRPr>
              </a:lvl3pPr>
              <a:lvl4pPr marL="1600200" indent="-228600" algn="l" eaLnBrk="0" hangingPunct="0">
                <a:lnSpc>
                  <a:spcPct val="90000"/>
                </a:lnSpc>
                <a:spcBef>
                  <a:spcPts val="500"/>
                </a:spcBef>
                <a:buFont typeface="Arial" pitchFamily="34" charset="0"/>
                <a:buChar char="•"/>
                <a:defRPr>
                  <a:solidFill>
                    <a:schemeClr val="tx1"/>
                  </a:solidFill>
                  <a:latin typeface="Arial" pitchFamily="34" charset="0"/>
                </a:defRPr>
              </a:lvl4pPr>
              <a:lvl5pPr marL="2057400" indent="-228600" algn="l" eaLnBrk="0" hangingPunct="0">
                <a:lnSpc>
                  <a:spcPct val="90000"/>
                </a:lnSpc>
                <a:spcBef>
                  <a:spcPts val="500"/>
                </a:spcBef>
                <a:buFont typeface="Arial" pitchFamily="34" charset="0"/>
                <a:buChar char="•"/>
                <a:defRPr>
                  <a:solidFill>
                    <a:schemeClr val="tx1"/>
                  </a:solidFill>
                  <a:latin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defRPr>
              </a:lvl9pPr>
            </a:lstStyle>
            <a:p>
              <a:pPr algn="ctr" eaLnBrk="1" hangingPunct="1">
                <a:lnSpc>
                  <a:spcPct val="100000"/>
                </a:lnSpc>
                <a:spcBef>
                  <a:spcPct val="0"/>
                </a:spcBef>
                <a:buFontTx/>
                <a:buNone/>
              </a:pPr>
              <a:endParaRPr lang="fr-FR" altLang="fr-FR" sz="1200"/>
            </a:p>
          </p:txBody>
        </p:sp>
      </p:grpSp>
      <p:sp>
        <p:nvSpPr>
          <p:cNvPr id="38" name="Text Box 30"/>
          <p:cNvSpPr txBox="1">
            <a:spLocks noChangeArrowheads="1"/>
          </p:cNvSpPr>
          <p:nvPr/>
        </p:nvSpPr>
        <p:spPr bwMode="auto">
          <a:xfrm>
            <a:off x="4918865" y="6642060"/>
            <a:ext cx="4976041" cy="215444"/>
          </a:xfrm>
          <a:prstGeom prst="rect">
            <a:avLst/>
          </a:prstGeom>
          <a:noFill/>
          <a:ln>
            <a:noFill/>
          </a:ln>
          <a:effectLst/>
          <a:extLst>
            <a:ext uri="{909E8E84-426E-40DD-AFC4-6F175D3DCCD1}">
              <a14:hiddenFill xmlns:a14="http://schemas.microsoft.com/office/drawing/2010/main">
                <a:solidFill>
                  <a:srgbClr val="2A8DB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l" eaLnBrk="0" hangingPunct="0">
              <a:lnSpc>
                <a:spcPct val="90000"/>
              </a:lnSpc>
              <a:spcBef>
                <a:spcPts val="1000"/>
              </a:spcBef>
              <a:buFont typeface="Arial" pitchFamily="34" charset="0"/>
              <a:buChar char="•"/>
              <a:defRPr sz="2000">
                <a:solidFill>
                  <a:schemeClr val="tx1"/>
                </a:solidFill>
                <a:latin typeface="Arial" pitchFamily="34" charset="0"/>
              </a:defRPr>
            </a:lvl1pPr>
            <a:lvl2pPr marL="742950" indent="-285750" algn="l" eaLnBrk="0" hangingPunct="0">
              <a:lnSpc>
                <a:spcPct val="90000"/>
              </a:lnSpc>
              <a:spcBef>
                <a:spcPts val="500"/>
              </a:spcBef>
              <a:buFont typeface="Lucida Grande"/>
              <a:buChar char="-"/>
              <a:defRPr>
                <a:solidFill>
                  <a:schemeClr val="tx1"/>
                </a:solidFill>
                <a:latin typeface="Arial" pitchFamily="34" charset="0"/>
              </a:defRPr>
            </a:lvl2pPr>
            <a:lvl3pPr marL="1143000" indent="-228600" algn="l" eaLnBrk="0" hangingPunct="0">
              <a:lnSpc>
                <a:spcPct val="90000"/>
              </a:lnSpc>
              <a:spcBef>
                <a:spcPts val="500"/>
              </a:spcBef>
              <a:buFont typeface="Arial" pitchFamily="34" charset="0"/>
              <a:buChar char="•"/>
              <a:defRPr sz="1600">
                <a:solidFill>
                  <a:schemeClr val="tx1"/>
                </a:solidFill>
                <a:latin typeface="Arial" pitchFamily="34" charset="0"/>
              </a:defRPr>
            </a:lvl3pPr>
            <a:lvl4pPr marL="1600200" indent="-228600" algn="l" eaLnBrk="0" hangingPunct="0">
              <a:lnSpc>
                <a:spcPct val="90000"/>
              </a:lnSpc>
              <a:spcBef>
                <a:spcPts val="500"/>
              </a:spcBef>
              <a:buFont typeface="Arial" pitchFamily="34" charset="0"/>
              <a:buChar char="•"/>
              <a:defRPr>
                <a:solidFill>
                  <a:schemeClr val="tx1"/>
                </a:solidFill>
                <a:latin typeface="Arial" pitchFamily="34" charset="0"/>
              </a:defRPr>
            </a:lvl4pPr>
            <a:lvl5pPr marL="2057400" indent="-228600" algn="l" eaLnBrk="0" hangingPunct="0">
              <a:lnSpc>
                <a:spcPct val="90000"/>
              </a:lnSpc>
              <a:spcBef>
                <a:spcPts val="500"/>
              </a:spcBef>
              <a:buFont typeface="Arial" pitchFamily="34" charset="0"/>
              <a:buChar char="•"/>
              <a:defRPr>
                <a:solidFill>
                  <a:schemeClr val="tx1"/>
                </a:solidFill>
                <a:latin typeface="Arial"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Arial" pitchFamily="34" charset="0"/>
              </a:defRPr>
            </a:lvl9pPr>
          </a:lstStyle>
          <a:p>
            <a:pPr algn="r">
              <a:lnSpc>
                <a:spcPct val="100000"/>
              </a:lnSpc>
              <a:spcBef>
                <a:spcPct val="0"/>
              </a:spcBef>
              <a:buFontTx/>
              <a:buNone/>
            </a:pPr>
            <a:r>
              <a:rPr lang="de-DE" altLang="fr-FR" sz="800" dirty="0" err="1"/>
              <a:t>Photo</a:t>
            </a:r>
            <a:r>
              <a:rPr lang="de-DE" altLang="fr-FR" sz="800" dirty="0"/>
              <a:t>/</a:t>
            </a:r>
            <a:r>
              <a:rPr lang="de-DE" altLang="fr-FR" sz="800" dirty="0" err="1"/>
              <a:t>Tableau:Abbott</a:t>
            </a:r>
            <a:r>
              <a:rPr lang="de-DE" altLang="fr-FR" sz="800" dirty="0"/>
              <a:t> (</a:t>
            </a:r>
            <a:r>
              <a:rPr lang="de-DE" altLang="fr-FR" sz="800" dirty="0" err="1"/>
              <a:t>data</a:t>
            </a:r>
            <a:r>
              <a:rPr lang="de-DE" altLang="fr-FR" sz="800" dirty="0"/>
              <a:t> </a:t>
            </a:r>
            <a:r>
              <a:rPr lang="de-DE" altLang="fr-FR" sz="800" dirty="0" err="1"/>
              <a:t>from</a:t>
            </a:r>
            <a:r>
              <a:rPr lang="de-DE" altLang="fr-FR" sz="800" dirty="0"/>
              <a:t>: </a:t>
            </a:r>
            <a:r>
              <a:rPr lang="en-US" altLang="fr-FR" sz="800" dirty="0"/>
              <a:t>Abbott RealTi</a:t>
            </a:r>
            <a:r>
              <a:rPr lang="en-US" altLang="fr-FR" sz="800" i="1" dirty="0"/>
              <a:t>m</a:t>
            </a:r>
            <a:r>
              <a:rPr lang="en-US" altLang="fr-FR" sz="800" dirty="0"/>
              <a:t>e High Risk HPV, Notice technique 49-2028/R3 (2010))</a:t>
            </a:r>
            <a:endParaRPr lang="de-DE" altLang="fr-FR" sz="800" dirty="0"/>
          </a:p>
        </p:txBody>
      </p:sp>
      <p:sp>
        <p:nvSpPr>
          <p:cNvPr id="5" name="Espace réservé du numéro de diapositive 4">
            <a:extLst>
              <a:ext uri="{FF2B5EF4-FFF2-40B4-BE49-F238E27FC236}">
                <a16:creationId xmlns:a16="http://schemas.microsoft.com/office/drawing/2014/main" id="{25C3EE62-3FB4-2B8E-B97D-4F46929D8A64}"/>
              </a:ext>
            </a:extLst>
          </p:cNvPr>
          <p:cNvSpPr>
            <a:spLocks noGrp="1"/>
          </p:cNvSpPr>
          <p:nvPr>
            <p:ph type="sldNum" sz="quarter" idx="12"/>
          </p:nvPr>
        </p:nvSpPr>
        <p:spPr/>
        <p:txBody>
          <a:bodyPr/>
          <a:lstStyle/>
          <a:p>
            <a:fld id="{EE6D8F7B-0F65-0641-B01D-DF5A2CB3B960}" type="slidenum">
              <a:rPr lang="fr-FR" smtClean="0"/>
              <a:t>32</a:t>
            </a:fld>
            <a:endParaRPr lang="fr-FR"/>
          </a:p>
        </p:txBody>
      </p:sp>
    </p:spTree>
    <p:extLst>
      <p:ext uri="{BB962C8B-B14F-4D97-AF65-F5344CB8AC3E}">
        <p14:creationId xmlns:p14="http://schemas.microsoft.com/office/powerpoint/2010/main" val="195426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le 14"/>
          <p:cNvGraphicFramePr>
            <a:graphicFrameLocks noGrp="1"/>
          </p:cNvGraphicFramePr>
          <p:nvPr/>
        </p:nvGraphicFramePr>
        <p:xfrm>
          <a:off x="1151467" y="2181013"/>
          <a:ext cx="10033003" cy="4099571"/>
        </p:xfrm>
        <a:graphic>
          <a:graphicData uri="http://schemas.openxmlformats.org/drawingml/2006/table">
            <a:tbl>
              <a:tblPr firstRow="1" bandRow="1">
                <a:tableStyleId>{7DF18680-E054-41AD-8BC1-D1AEF772440D}</a:tableStyleId>
              </a:tblPr>
              <a:tblGrid>
                <a:gridCol w="1901835">
                  <a:extLst>
                    <a:ext uri="{9D8B030D-6E8A-4147-A177-3AD203B41FA5}">
                      <a16:colId xmlns:a16="http://schemas.microsoft.com/office/drawing/2014/main" val="20000"/>
                    </a:ext>
                  </a:extLst>
                </a:gridCol>
                <a:gridCol w="1604709">
                  <a:extLst>
                    <a:ext uri="{9D8B030D-6E8A-4147-A177-3AD203B41FA5}">
                      <a16:colId xmlns:a16="http://schemas.microsoft.com/office/drawing/2014/main" val="20001"/>
                    </a:ext>
                  </a:extLst>
                </a:gridCol>
                <a:gridCol w="2279915">
                  <a:extLst>
                    <a:ext uri="{9D8B030D-6E8A-4147-A177-3AD203B41FA5}">
                      <a16:colId xmlns:a16="http://schemas.microsoft.com/office/drawing/2014/main" val="20002"/>
                    </a:ext>
                  </a:extLst>
                </a:gridCol>
                <a:gridCol w="2730357">
                  <a:extLst>
                    <a:ext uri="{9D8B030D-6E8A-4147-A177-3AD203B41FA5}">
                      <a16:colId xmlns:a16="http://schemas.microsoft.com/office/drawing/2014/main" val="20003"/>
                    </a:ext>
                  </a:extLst>
                </a:gridCol>
                <a:gridCol w="1516187">
                  <a:extLst>
                    <a:ext uri="{9D8B030D-6E8A-4147-A177-3AD203B41FA5}">
                      <a16:colId xmlns:a16="http://schemas.microsoft.com/office/drawing/2014/main" val="20004"/>
                    </a:ext>
                  </a:extLst>
                </a:gridCol>
              </a:tblGrid>
              <a:tr h="822963">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FR" sz="1600" b="1" i="0" strike="noStrike" cap="none" spc="0" baseline="0" dirty="0">
                          <a:solidFill>
                            <a:srgbClr val="FFFFFF"/>
                          </a:solidFill>
                          <a:effectLst/>
                          <a:latin typeface="Georgia"/>
                          <a:ea typeface="Georgia"/>
                          <a:cs typeface="Georgia"/>
                        </a:rPr>
                        <a:t>Indicateurs</a:t>
                      </a:r>
                      <a:endParaRPr lang="de-DE" sz="1600" b="1" dirty="0">
                        <a:solidFill>
                          <a:schemeClr val="tx1"/>
                        </a:solidFill>
                        <a:latin typeface="+mn-lt"/>
                      </a:endParaRPr>
                    </a:p>
                  </a:txBody>
                  <a:tcPr marL="91447" marR="91447" marT="45721" marB="45721" anchor="ctr"/>
                </a:tc>
                <a:tc hMerge="1">
                  <a:txBody>
                    <a:bodyPr/>
                    <a:lstStyle/>
                    <a:p>
                      <a:endParaRPr lang="de-DE"/>
                    </a:p>
                  </a:txBody>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FR" sz="1600" b="1" i="0" strike="noStrike" cap="none" spc="0" baseline="0">
                          <a:solidFill>
                            <a:srgbClr val="FFFFFF"/>
                          </a:solidFill>
                          <a:effectLst/>
                          <a:latin typeface="Georgia"/>
                          <a:ea typeface="Georgia"/>
                          <a:cs typeface="Georgia"/>
                        </a:rPr>
                        <a:t>minimales</a:t>
                      </a:r>
                    </a:p>
                    <a:p>
                      <a:pPr algn="ctr"/>
                      <a:r>
                        <a:rPr lang="fr-FR" sz="1600" b="1" i="0" strike="noStrike" cap="none" spc="0" baseline="0">
                          <a:solidFill>
                            <a:srgbClr val="FFFFFF"/>
                          </a:solidFill>
                          <a:effectLst/>
                          <a:latin typeface="Georgia"/>
                          <a:ea typeface="Georgia"/>
                          <a:cs typeface="Georgia"/>
                        </a:rPr>
                        <a:t>Exigences</a:t>
                      </a:r>
                    </a:p>
                    <a:p>
                      <a:pPr algn="ctr"/>
                      <a:r>
                        <a:rPr lang="fr-FR" sz="1600" b="1" i="0" strike="noStrike" cap="none" spc="0" baseline="0">
                          <a:solidFill>
                            <a:srgbClr val="FFFFFF"/>
                          </a:solidFill>
                          <a:effectLst/>
                          <a:latin typeface="Georgia"/>
                          <a:ea typeface="Georgia"/>
                          <a:cs typeface="Georgia"/>
                        </a:rPr>
                        <a:t>(N) </a:t>
                      </a:r>
                      <a:endParaRPr lang="de-DE" sz="1600" b="1">
                        <a:solidFill>
                          <a:schemeClr val="tx1"/>
                        </a:solidFill>
                        <a:latin typeface="+mn-lt"/>
                      </a:endParaRPr>
                    </a:p>
                  </a:txBody>
                  <a:tcPr marL="91447" marR="91447" marT="45721" marB="45721" anchor="ctr"/>
                </a:tc>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r-FR" sz="1600" b="1" i="0" strike="noStrike" cap="none" spc="0" baseline="0">
                          <a:solidFill>
                            <a:srgbClr val="FFFFFF"/>
                          </a:solidFill>
                          <a:effectLst/>
                          <a:latin typeface="Georgia"/>
                          <a:ea typeface="Georgia"/>
                          <a:cs typeface="Georgia"/>
                        </a:rPr>
                        <a:t>Critères d’acceptation</a:t>
                      </a:r>
                      <a:endParaRPr lang="de-DE" sz="1600" b="1">
                        <a:solidFill>
                          <a:schemeClr val="tx1"/>
                        </a:solidFill>
                        <a:latin typeface="+mn-lt"/>
                      </a:endParaRPr>
                    </a:p>
                  </a:txBody>
                  <a:tcPr marL="91447" marR="91447" marT="45721" marB="45721" anchor="ctr"/>
                </a:tc>
                <a:tc hMerge="1">
                  <a:txBody>
                    <a:bodyPr/>
                    <a:lstStyle/>
                    <a:p>
                      <a:endParaRPr lang="de-DE" sz="1600"/>
                    </a:p>
                  </a:txBody>
                  <a:tcPr/>
                </a:tc>
                <a:extLst>
                  <a:ext uri="{0D108BD9-81ED-4DB2-BD59-A6C34878D82A}">
                    <a16:rowId xmlns:a16="http://schemas.microsoft.com/office/drawing/2014/main" val="10000"/>
                  </a:ext>
                </a:extLst>
              </a:tr>
              <a:tr h="538483">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ct val="0"/>
                        </a:spcBef>
                        <a:spcAft>
                          <a:spcPct val="0"/>
                        </a:spcAft>
                        <a:buClrTx/>
                        <a:buSzTx/>
                        <a:buFontTx/>
                        <a:buNone/>
                        <a:defRPr/>
                      </a:pPr>
                      <a:r>
                        <a:rPr lang="fr-FR" sz="1500" b="0" i="0" strike="noStrike" cap="none" spc="0" baseline="0">
                          <a:solidFill>
                            <a:srgbClr val="000000"/>
                          </a:solidFill>
                          <a:effectLst/>
                          <a:latin typeface="Georgia"/>
                          <a:ea typeface="Georgia"/>
                          <a:cs typeface="Georgia"/>
                        </a:rPr>
                        <a:t>Concordance entre le test candidat et le test de référence</a:t>
                      </a:r>
                      <a:endParaRPr lang="de-DE" sz="1500" b="1">
                        <a:solidFill>
                          <a:schemeClr val="tx1"/>
                        </a:solidFill>
                        <a:latin typeface="+mn-lt"/>
                      </a:endParaRPr>
                    </a:p>
                  </a:txBody>
                  <a:tcPr marL="91447" marR="91447" marT="45721" marB="45721" anchor="ct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de-DE" sz="1600" b="1">
                        <a:solidFill>
                          <a:schemeClr val="tx1"/>
                        </a:solidFill>
                        <a:latin typeface="+mn-lt"/>
                      </a:endParaRPr>
                    </a:p>
                  </a:txBody>
                  <a:tcPr marL="91447" marR="91447" marT="45721" marB="45721" anchor="ct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ct val="0"/>
                        </a:spcBef>
                        <a:spcAft>
                          <a:spcPct val="0"/>
                        </a:spcAft>
                        <a:buClrTx/>
                        <a:buSzTx/>
                        <a:buFontTx/>
                        <a:buNone/>
                        <a:defRPr/>
                      </a:pPr>
                      <a:r>
                        <a:rPr lang="fr-FR" sz="1500" b="0" i="0" strike="noStrike" cap="none" spc="0" baseline="0">
                          <a:solidFill>
                            <a:srgbClr val="000000"/>
                          </a:solidFill>
                          <a:effectLst/>
                          <a:latin typeface="Georgia"/>
                          <a:ea typeface="Georgia"/>
                          <a:cs typeface="Georgia"/>
                        </a:rPr>
                        <a:t>k ≥ 0,7</a:t>
                      </a:r>
                    </a:p>
                  </a:txBody>
                  <a:tcPr marL="91447" marR="91447" marT="45721" marB="45721" anchor="ctr"/>
                </a:tc>
                <a:tc hMerge="1">
                  <a:txBody>
                    <a:bodyPr/>
                    <a:lstStyle/>
                    <a:p>
                      <a:pPr algn="ctr"/>
                      <a:endParaRPr lang="de-DE" sz="1400">
                        <a:solidFill>
                          <a:schemeClr val="tx1"/>
                        </a:solidFill>
                      </a:endParaRPr>
                    </a:p>
                  </a:txBody>
                  <a:tcPr marL="91446" marR="91446" marT="45741" marB="45741">
                    <a:solidFill>
                      <a:srgbClr val="FFE5EB"/>
                    </a:solidFill>
                  </a:tcPr>
                </a:tc>
                <a:extLst>
                  <a:ext uri="{0D108BD9-81ED-4DB2-BD59-A6C34878D82A}">
                    <a16:rowId xmlns:a16="http://schemas.microsoft.com/office/drawing/2014/main" val="10001"/>
                  </a:ext>
                </a:extLst>
              </a:tr>
              <a:tr h="538483">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ct val="0"/>
                        </a:spcBef>
                        <a:spcAft>
                          <a:spcPct val="0"/>
                        </a:spcAft>
                        <a:buClrTx/>
                        <a:buSzTx/>
                        <a:buFontTx/>
                        <a:buNone/>
                        <a:defRPr/>
                      </a:pPr>
                      <a:endParaRPr lang="de-DE" sz="700">
                        <a:latin typeface="+mn-lt"/>
                      </a:endParaRPr>
                    </a:p>
                    <a:p>
                      <a:pPr marL="0" marR="0" indent="0" algn="l" defTabSz="914400" rtl="0" eaLnBrk="1" fontAlgn="auto" latinLnBrk="0" hangingPunct="1">
                        <a:lnSpc>
                          <a:spcPct val="100000"/>
                        </a:lnSpc>
                        <a:spcBef>
                          <a:spcPct val="0"/>
                        </a:spcBef>
                        <a:spcAft>
                          <a:spcPct val="0"/>
                        </a:spcAft>
                        <a:buClrTx/>
                        <a:buSzTx/>
                        <a:buFontTx/>
                        <a:buNone/>
                        <a:defRPr/>
                      </a:pPr>
                      <a:r>
                        <a:rPr lang="fr-FR" sz="1500" b="0" i="0" strike="noStrike" cap="none" spc="0" baseline="0">
                          <a:solidFill>
                            <a:srgbClr val="000000"/>
                          </a:solidFill>
                          <a:effectLst/>
                          <a:latin typeface="Georgia"/>
                          <a:ea typeface="Georgia"/>
                          <a:cs typeface="Georgia"/>
                        </a:rPr>
                        <a:t>Sensibilité clinique</a:t>
                      </a:r>
                      <a:r>
                        <a:rPr lang="fr-FR" sz="1900" b="0" i="0" strike="noStrike" cap="none" spc="0" baseline="0">
                          <a:solidFill>
                            <a:srgbClr val="000000"/>
                          </a:solidFill>
                          <a:effectLst>
                            <a:outerShdw blurRad="38100" dist="38100" dir="2700000" algn="tl">
                              <a:srgbClr val="000000">
                                <a:alpha val="43137"/>
                              </a:srgbClr>
                            </a:outerShdw>
                          </a:effectLst>
                          <a:latin typeface="Georgia"/>
                          <a:ea typeface="Georgia"/>
                          <a:cs typeface="Georgia"/>
                        </a:rPr>
                        <a:t>*</a:t>
                      </a:r>
                      <a:endParaRPr lang="de-DE" sz="1500" b="1">
                        <a:solidFill>
                          <a:schemeClr val="tx1"/>
                        </a:solidFill>
                        <a:effectLst>
                          <a:outerShdw blurRad="38100" dist="38100" dir="2700000" algn="tl">
                            <a:srgbClr val="000000">
                              <a:alpha val="43137"/>
                            </a:srgbClr>
                          </a:outerShdw>
                        </a:effectLst>
                        <a:latin typeface="+mn-lt"/>
                      </a:endParaRPr>
                    </a:p>
                  </a:txBody>
                  <a:tcPr marL="91447" marR="91447" marT="45721" marB="45721" anchor="ctr"/>
                </a:tc>
                <a:tc hMerge="1">
                  <a:txBody>
                    <a:bodyPr/>
                    <a:lstStyle/>
                    <a:p>
                      <a:endParaRPr lang="de-DE"/>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500" b="0" i="0" strike="noStrike" cap="none" spc="0" baseline="0" dirty="0">
                          <a:solidFill>
                            <a:srgbClr val="000000"/>
                          </a:solidFill>
                          <a:effectLst/>
                          <a:latin typeface="Georgia"/>
                          <a:ea typeface="Georgia"/>
                          <a:cs typeface="Georgia"/>
                        </a:rPr>
                        <a:t>≥ 60     CIN2+ </a:t>
                      </a:r>
                      <a:endParaRPr lang="de-DE" sz="1600" b="1" dirty="0">
                        <a:solidFill>
                          <a:schemeClr val="tx1"/>
                        </a:solidFill>
                        <a:latin typeface="+mn-lt"/>
                      </a:endParaRPr>
                    </a:p>
                  </a:txBody>
                  <a:tcPr marL="91447" marR="91447" marT="45721" marB="4572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500" b="0" i="0" strike="noStrike" cap="none" spc="0" baseline="0">
                          <a:solidFill>
                            <a:srgbClr val="000000"/>
                          </a:solidFill>
                          <a:effectLst/>
                          <a:latin typeface="Georgia"/>
                          <a:ea typeface="Georgia"/>
                          <a:cs typeface="Georgia"/>
                        </a:rPr>
                        <a:t>Au moins </a:t>
                      </a:r>
                    </a:p>
                    <a:p>
                      <a:r>
                        <a:rPr lang="fr-FR" sz="1500" b="0" i="0" strike="noStrike" cap="none" spc="0" baseline="0">
                          <a:solidFill>
                            <a:srgbClr val="000000"/>
                          </a:solidFill>
                          <a:effectLst/>
                          <a:latin typeface="Georgia"/>
                          <a:ea typeface="Georgia"/>
                          <a:cs typeface="Georgia"/>
                        </a:rPr>
                        <a:t>90 % de l’indice de référence**</a:t>
                      </a:r>
                      <a:endParaRPr lang="de-DE" sz="1500" b="1">
                        <a:solidFill>
                          <a:schemeClr val="tx1"/>
                        </a:solidFill>
                        <a:latin typeface="+mn-lt"/>
                      </a:endParaRPr>
                    </a:p>
                  </a:txBody>
                  <a:tcPr marL="91447" marR="91447" marT="45721" marB="45721" anchor="ctr"/>
                </a:tc>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fr-FR" sz="1500" b="0" i="0" strike="noStrike" cap="none" spc="0" baseline="0" dirty="0">
                          <a:solidFill>
                            <a:srgbClr val="000000"/>
                          </a:solidFill>
                          <a:effectLst/>
                          <a:latin typeface="Georgia"/>
                          <a:ea typeface="Georgia"/>
                          <a:cs typeface="Georgia"/>
                        </a:rPr>
                        <a:t>Non-infériorité </a:t>
                      </a:r>
                      <a:endParaRPr lang="de-DE" sz="400" baseline="0" dirty="0">
                        <a:latin typeface="+mn-lt"/>
                      </a:endParaRPr>
                    </a:p>
                    <a:p>
                      <a:pPr algn="ctr"/>
                      <a:r>
                        <a:rPr lang="fr-FR" sz="1500" b="0" i="0" strike="noStrike" cap="none" spc="0" baseline="0" dirty="0">
                          <a:solidFill>
                            <a:srgbClr val="000000"/>
                          </a:solidFill>
                          <a:effectLst/>
                          <a:latin typeface="Georgia"/>
                          <a:ea typeface="Georgia"/>
                          <a:cs typeface="Georgia"/>
                        </a:rPr>
                        <a:t>par rapport à l’indice de référence</a:t>
                      </a:r>
                      <a:endParaRPr lang="de-DE" sz="1500" baseline="0" dirty="0">
                        <a:latin typeface="+mn-lt"/>
                      </a:endParaRPr>
                    </a:p>
                    <a:p>
                      <a:pPr algn="ctr"/>
                      <a:r>
                        <a:rPr lang="fr-FR" sz="1500" b="0" i="0" strike="noStrike" cap="none" spc="0" baseline="0" dirty="0">
                          <a:solidFill>
                            <a:srgbClr val="000000"/>
                          </a:solidFill>
                          <a:effectLst/>
                          <a:latin typeface="Georgia"/>
                          <a:ea typeface="Georgia"/>
                          <a:cs typeface="Georgia"/>
                        </a:rPr>
                        <a:t>p ≤ 0,5</a:t>
                      </a:r>
                      <a:endParaRPr lang="de-DE" sz="1500" b="1" dirty="0">
                        <a:solidFill>
                          <a:schemeClr val="tx1"/>
                        </a:solidFill>
                        <a:latin typeface="+mn-lt"/>
                      </a:endParaRPr>
                    </a:p>
                  </a:txBody>
                  <a:tcPr marL="91447" marR="91447" marT="45721" marB="45721" anchor="ctr"/>
                </a:tc>
                <a:extLst>
                  <a:ext uri="{0D108BD9-81ED-4DB2-BD59-A6C34878D82A}">
                    <a16:rowId xmlns:a16="http://schemas.microsoft.com/office/drawing/2014/main" val="10002"/>
                  </a:ext>
                </a:extLst>
              </a:tr>
              <a:tr h="670560">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de-DE" sz="700">
                        <a:latin typeface="+mn-lt"/>
                      </a:endParaRPr>
                    </a:p>
                    <a:p>
                      <a:r>
                        <a:rPr lang="fr-FR" sz="1500" b="0" i="0" strike="noStrike" cap="none" spc="0" baseline="0">
                          <a:solidFill>
                            <a:srgbClr val="000000"/>
                          </a:solidFill>
                          <a:effectLst/>
                          <a:latin typeface="Georgia"/>
                          <a:ea typeface="Georgia"/>
                          <a:cs typeface="Georgia"/>
                        </a:rPr>
                        <a:t>Spécificité clinique</a:t>
                      </a:r>
                      <a:r>
                        <a:rPr lang="fr-FR" sz="1600" b="0" i="0" strike="noStrike" cap="none" spc="0" baseline="0">
                          <a:solidFill>
                            <a:srgbClr val="000000"/>
                          </a:solidFill>
                          <a:effectLst>
                            <a:outerShdw blurRad="38100" dist="38100" dir="2700000" algn="tl">
                              <a:srgbClr val="000000">
                                <a:alpha val="43137"/>
                              </a:srgbClr>
                            </a:outerShdw>
                          </a:effectLst>
                          <a:latin typeface="Georgia"/>
                          <a:ea typeface="Georgia"/>
                          <a:cs typeface="Georgia"/>
                        </a:rPr>
                        <a:t>*</a:t>
                      </a:r>
                      <a:endParaRPr lang="de-DE" sz="1600" b="1">
                        <a:solidFill>
                          <a:schemeClr val="tx1"/>
                        </a:solidFill>
                        <a:effectLst>
                          <a:outerShdw blurRad="38100" dist="38100" dir="2700000" algn="tl">
                            <a:srgbClr val="000000">
                              <a:alpha val="43137"/>
                            </a:srgbClr>
                          </a:outerShdw>
                        </a:effectLst>
                        <a:latin typeface="+mn-lt"/>
                      </a:endParaRPr>
                    </a:p>
                  </a:txBody>
                  <a:tcPr marL="91447" marR="91447" marT="45721" marB="45721" anchor="ctr"/>
                </a:tc>
                <a:tc hMerge="1">
                  <a:txBody>
                    <a:bodyPr/>
                    <a:lstStyle/>
                    <a:p>
                      <a:endParaRPr lang="de-DE"/>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500" b="0" i="0" strike="noStrike" cap="none" spc="0" baseline="0" dirty="0">
                          <a:solidFill>
                            <a:srgbClr val="000000"/>
                          </a:solidFill>
                          <a:effectLst/>
                          <a:latin typeface="Georgia"/>
                          <a:ea typeface="Georgia"/>
                          <a:cs typeface="Georgia"/>
                        </a:rPr>
                        <a:t>≥ 800  &lt; CIN2  </a:t>
                      </a:r>
                      <a:endParaRPr lang="de-DE" sz="1600" dirty="0">
                        <a:latin typeface="+mn-lt"/>
                      </a:endParaRPr>
                    </a:p>
                  </a:txBody>
                  <a:tcPr marL="91447" marR="91447" marT="45721" marB="4572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ct val="0"/>
                        </a:spcBef>
                        <a:spcAft>
                          <a:spcPct val="0"/>
                        </a:spcAft>
                        <a:buClrTx/>
                        <a:buSzTx/>
                        <a:buFontTx/>
                        <a:buNone/>
                        <a:defRPr/>
                      </a:pPr>
                      <a:r>
                        <a:rPr lang="fr-FR" sz="1500" b="0" i="0" strike="noStrike" cap="none" spc="0" baseline="0">
                          <a:solidFill>
                            <a:srgbClr val="000000"/>
                          </a:solidFill>
                          <a:effectLst/>
                          <a:latin typeface="Georgia"/>
                          <a:ea typeface="Georgia"/>
                          <a:cs typeface="Georgia"/>
                        </a:rPr>
                        <a:t>Au moins </a:t>
                      </a:r>
                    </a:p>
                    <a:p>
                      <a:pPr marL="0" marR="0" indent="0" algn="l" defTabSz="914400" rtl="0" eaLnBrk="1" fontAlgn="auto" latinLnBrk="0" hangingPunct="1">
                        <a:lnSpc>
                          <a:spcPct val="100000"/>
                        </a:lnSpc>
                        <a:spcBef>
                          <a:spcPct val="0"/>
                        </a:spcBef>
                        <a:spcAft>
                          <a:spcPct val="0"/>
                        </a:spcAft>
                        <a:buClrTx/>
                        <a:buSzTx/>
                        <a:buFontTx/>
                        <a:buNone/>
                        <a:defRPr/>
                      </a:pPr>
                      <a:r>
                        <a:rPr lang="fr-FR" sz="1500" b="0" i="0" strike="noStrike" cap="none" spc="0" baseline="0">
                          <a:solidFill>
                            <a:srgbClr val="000000"/>
                          </a:solidFill>
                          <a:effectLst/>
                          <a:latin typeface="Georgia"/>
                          <a:ea typeface="Georgia"/>
                          <a:cs typeface="Georgia"/>
                        </a:rPr>
                        <a:t>98 % de l’indice de référence**</a:t>
                      </a:r>
                      <a:endParaRPr lang="de-DE" sz="1500" b="1">
                        <a:solidFill>
                          <a:schemeClr val="tx1"/>
                        </a:solidFill>
                        <a:latin typeface="+mn-lt"/>
                      </a:endParaRPr>
                    </a:p>
                  </a:txBody>
                  <a:tcPr marL="91447" marR="91447" marT="45721" marB="45721" anchor="ctr"/>
                </a:tc>
                <a:tc vMerge="1">
                  <a:txBody>
                    <a:bodyPr/>
                    <a:lstStyle/>
                    <a:p>
                      <a:endParaRPr lang="de-DE" sz="1600"/>
                    </a:p>
                  </a:txBody>
                  <a:tcPr/>
                </a:tc>
                <a:extLst>
                  <a:ext uri="{0D108BD9-81ED-4DB2-BD59-A6C34878D82A}">
                    <a16:rowId xmlns:a16="http://schemas.microsoft.com/office/drawing/2014/main" val="10003"/>
                  </a:ext>
                </a:extLst>
              </a:tr>
              <a:tr h="457203">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500" b="0" i="0" strike="noStrike" cap="none" spc="0" baseline="0">
                          <a:solidFill>
                            <a:srgbClr val="000000"/>
                          </a:solidFill>
                          <a:effectLst/>
                          <a:latin typeface="Georgia"/>
                          <a:ea typeface="Georgia"/>
                          <a:cs typeface="Georgia"/>
                        </a:rPr>
                        <a:t>Reproductibilité</a:t>
                      </a:r>
                      <a:endParaRPr lang="de-DE" sz="1500" b="1">
                        <a:solidFill>
                          <a:schemeClr val="tx1"/>
                        </a:solidFill>
                        <a:latin typeface="+mn-lt"/>
                      </a:endParaRPr>
                    </a:p>
                  </a:txBody>
                  <a:tcPr marL="91447" marR="91447" marT="45721" marB="45721"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200" b="0" i="0" strike="noStrike" cap="none" spc="0" baseline="0">
                          <a:solidFill>
                            <a:srgbClr val="000000"/>
                          </a:solidFill>
                          <a:effectLst/>
                          <a:latin typeface="Georgia"/>
                          <a:ea typeface="Georgia"/>
                          <a:cs typeface="Georgia"/>
                        </a:rPr>
                        <a:t>INTRA-laboratoire</a:t>
                      </a:r>
                      <a:endParaRPr lang="de-DE" sz="1200" b="1">
                        <a:solidFill>
                          <a:schemeClr val="tx1"/>
                        </a:solidFill>
                        <a:latin typeface="+mn-lt"/>
                      </a:endParaRPr>
                    </a:p>
                  </a:txBody>
                  <a:tcPr marL="91447" marR="91447" marT="45721" marB="45721" anchor="ctr"/>
                </a:tc>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500" b="0" i="0" strike="noStrike" cap="none" spc="0" baseline="0" dirty="0">
                          <a:solidFill>
                            <a:srgbClr val="000000"/>
                          </a:solidFill>
                          <a:effectLst/>
                          <a:latin typeface="Georgia"/>
                          <a:ea typeface="Georgia"/>
                          <a:cs typeface="Georgia"/>
                        </a:rPr>
                        <a:t>≥ 500 échantillons</a:t>
                      </a:r>
                    </a:p>
                    <a:p>
                      <a:endParaRPr lang="de-DE" sz="1500" baseline="0" dirty="0">
                        <a:latin typeface="+mn-lt"/>
                      </a:endParaRPr>
                    </a:p>
                    <a:p>
                      <a:pPr marL="0" marR="0" indent="0" algn="l" defTabSz="914400" rtl="0" eaLnBrk="1" fontAlgn="auto" latinLnBrk="0" hangingPunct="1">
                        <a:lnSpc>
                          <a:spcPct val="100000"/>
                        </a:lnSpc>
                        <a:spcBef>
                          <a:spcPct val="0"/>
                        </a:spcBef>
                        <a:spcAft>
                          <a:spcPct val="0"/>
                        </a:spcAft>
                        <a:buClrTx/>
                        <a:buSzTx/>
                        <a:buFontTx/>
                        <a:buNone/>
                        <a:defRPr/>
                      </a:pPr>
                      <a:r>
                        <a:rPr lang="fr-FR" sz="1500" b="0" i="0" strike="noStrike" cap="none" spc="0" baseline="0" dirty="0">
                          <a:solidFill>
                            <a:srgbClr val="000000"/>
                          </a:solidFill>
                          <a:effectLst/>
                          <a:latin typeface="Georgia"/>
                          <a:ea typeface="Georgia"/>
                          <a:cs typeface="Georgia"/>
                        </a:rPr>
                        <a:t>30 % d’échantillons positifs à l’</a:t>
                      </a:r>
                      <a:r>
                        <a:rPr lang="fr-FR" sz="1500" b="0" i="0" strike="noStrike" cap="none" spc="0" baseline="0" dirty="0" err="1">
                          <a:solidFill>
                            <a:srgbClr val="000000"/>
                          </a:solidFill>
                          <a:effectLst/>
                          <a:latin typeface="Georgia"/>
                          <a:ea typeface="Georgia"/>
                          <a:cs typeface="Georgia"/>
                        </a:rPr>
                        <a:t>HPV-HR</a:t>
                      </a:r>
                      <a:endParaRPr lang="fr-FR" sz="1500" b="0" i="0" strike="noStrike" cap="none" spc="0" baseline="0" dirty="0">
                        <a:solidFill>
                          <a:srgbClr val="000000"/>
                        </a:solidFill>
                        <a:effectLst/>
                        <a:latin typeface="Georgia"/>
                        <a:ea typeface="Georgia"/>
                        <a:cs typeface="Georgia"/>
                      </a:endParaRPr>
                    </a:p>
                    <a:p>
                      <a:pPr marL="0" marR="0" indent="0" algn="l" defTabSz="914400" rtl="0" eaLnBrk="1" fontAlgn="auto" latinLnBrk="0" hangingPunct="1">
                        <a:lnSpc>
                          <a:spcPct val="100000"/>
                        </a:lnSpc>
                        <a:spcBef>
                          <a:spcPct val="0"/>
                        </a:spcBef>
                        <a:spcAft>
                          <a:spcPct val="0"/>
                        </a:spcAft>
                        <a:buClrTx/>
                        <a:buSzTx/>
                        <a:buFontTx/>
                        <a:buNone/>
                        <a:defRPr/>
                      </a:pPr>
                      <a:r>
                        <a:rPr lang="fr-FR" sz="1100" b="0" i="0" strike="noStrike" cap="none" spc="0" baseline="0" dirty="0">
                          <a:solidFill>
                            <a:srgbClr val="000000"/>
                          </a:solidFill>
                          <a:effectLst/>
                          <a:latin typeface="Georgia"/>
                          <a:ea typeface="Georgia"/>
                          <a:cs typeface="Georgia"/>
                        </a:rPr>
                        <a:t>(par </a:t>
                      </a:r>
                      <a:r>
                        <a:rPr lang="fr-FR" sz="1100" b="0" i="0" strike="noStrike" cap="none" spc="0" baseline="0" dirty="0" err="1">
                          <a:solidFill>
                            <a:srgbClr val="000000"/>
                          </a:solidFill>
                          <a:effectLst/>
                          <a:latin typeface="Georgia"/>
                          <a:ea typeface="Georgia"/>
                          <a:cs typeface="Georgia"/>
                        </a:rPr>
                        <a:t>hc2</a:t>
                      </a:r>
                      <a:r>
                        <a:rPr lang="fr-FR" sz="1100" b="0" i="0" strike="noStrike" cap="none" spc="0" baseline="0" dirty="0">
                          <a:solidFill>
                            <a:srgbClr val="000000"/>
                          </a:solidFill>
                          <a:effectLst/>
                          <a:latin typeface="Georgia"/>
                          <a:ea typeface="Georgia"/>
                          <a:cs typeface="Georgia"/>
                        </a:rPr>
                        <a:t> ou </a:t>
                      </a:r>
                      <a:r>
                        <a:rPr lang="fr-FR" sz="1100" b="0" i="0" strike="noStrike" cap="none" spc="0" baseline="0" dirty="0" err="1">
                          <a:solidFill>
                            <a:srgbClr val="000000"/>
                          </a:solidFill>
                          <a:effectLst/>
                          <a:latin typeface="Georgia"/>
                          <a:ea typeface="Georgia"/>
                          <a:cs typeface="Georgia"/>
                        </a:rPr>
                        <a:t>GP5</a:t>
                      </a:r>
                      <a:r>
                        <a:rPr lang="fr-FR" sz="1100" b="0" i="0" strike="noStrike" cap="none" spc="0" baseline="0" dirty="0">
                          <a:solidFill>
                            <a:srgbClr val="000000"/>
                          </a:solidFill>
                          <a:effectLst/>
                          <a:latin typeface="Georgia"/>
                          <a:ea typeface="Georgia"/>
                          <a:cs typeface="Georgia"/>
                        </a:rPr>
                        <a:t>+/6+)</a:t>
                      </a:r>
                      <a:endParaRPr lang="de-DE" sz="1200" b="1" baseline="0" dirty="0">
                        <a:solidFill>
                          <a:schemeClr val="tx1"/>
                        </a:solidFill>
                        <a:latin typeface="+mn-lt"/>
                      </a:endParaRPr>
                    </a:p>
                  </a:txBody>
                  <a:tcPr marL="91447" marR="91447" marT="45721" marB="45721" anchor="ctr"/>
                </a:tc>
                <a:tc rowSpan="2"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fr-FR" sz="1500" b="0" i="0" strike="noStrike" cap="none" spc="0" baseline="0" dirty="0">
                          <a:solidFill>
                            <a:srgbClr val="000000"/>
                          </a:solidFill>
                          <a:effectLst/>
                          <a:latin typeface="Georgia"/>
                          <a:ea typeface="Georgia"/>
                          <a:cs typeface="Georgia"/>
                        </a:rPr>
                        <a:t>Concordance avec une limite inférieure</a:t>
                      </a:r>
                    </a:p>
                    <a:p>
                      <a:r>
                        <a:rPr lang="fr-FR" sz="1500" b="0" i="0" strike="noStrike" cap="none" spc="0" baseline="0" dirty="0">
                          <a:solidFill>
                            <a:srgbClr val="000000"/>
                          </a:solidFill>
                          <a:effectLst/>
                          <a:latin typeface="Georgia"/>
                          <a:ea typeface="Georgia"/>
                          <a:cs typeface="Georgia"/>
                        </a:rPr>
                        <a:t>de confiance minimale de 87 %      </a:t>
                      </a:r>
                    </a:p>
                    <a:p>
                      <a:r>
                        <a:rPr lang="fr-FR" sz="1500" b="0" i="0" strike="noStrike" cap="none" spc="0" baseline="0" dirty="0">
                          <a:solidFill>
                            <a:srgbClr val="000000"/>
                          </a:solidFill>
                          <a:effectLst/>
                          <a:latin typeface="Georgia"/>
                          <a:ea typeface="Georgia"/>
                          <a:cs typeface="Georgia"/>
                        </a:rPr>
                        <a:t>k ≥ 0,5 </a:t>
                      </a:r>
                      <a:endParaRPr lang="de-DE" sz="1500" b="1" baseline="0" dirty="0">
                        <a:solidFill>
                          <a:schemeClr val="tx1"/>
                        </a:solidFill>
                        <a:latin typeface="+mn-lt"/>
                      </a:endParaRPr>
                    </a:p>
                  </a:txBody>
                  <a:tcPr marL="91447" marR="91447" marT="45721" marB="45721" anchor="ctr"/>
                </a:tc>
                <a:tc rowSpan="2" hMerge="1">
                  <a:txBody>
                    <a:bodyPr/>
                    <a:lstStyle/>
                    <a:p>
                      <a:endParaRPr lang="de-DE" sz="1400"/>
                    </a:p>
                  </a:txBody>
                  <a:tcPr/>
                </a:tc>
                <a:extLst>
                  <a:ext uri="{0D108BD9-81ED-4DB2-BD59-A6C34878D82A}">
                    <a16:rowId xmlns:a16="http://schemas.microsoft.com/office/drawing/2014/main" val="10004"/>
                  </a:ext>
                </a:extLst>
              </a:tr>
              <a:tr h="690880">
                <a:tc vMerge="1">
                  <a:txBody>
                    <a:bodyPr/>
                    <a:lstStyle/>
                    <a:p>
                      <a:endParaRPr lang="de-DE"/>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ct val="0"/>
                        </a:spcBef>
                        <a:spcAft>
                          <a:spcPct val="0"/>
                        </a:spcAft>
                        <a:buClrTx/>
                        <a:buSzTx/>
                        <a:buFontTx/>
                        <a:buNone/>
                        <a:defRPr/>
                      </a:pPr>
                      <a:r>
                        <a:rPr lang="fr-FR" sz="1200" b="0" i="0" strike="noStrike" cap="none" spc="0" baseline="0" dirty="0">
                          <a:solidFill>
                            <a:srgbClr val="000000"/>
                          </a:solidFill>
                          <a:effectLst/>
                          <a:latin typeface="Georgia"/>
                          <a:ea typeface="Georgia"/>
                          <a:cs typeface="Georgia"/>
                        </a:rPr>
                        <a:t>INTER-laboratoires</a:t>
                      </a:r>
                      <a:endParaRPr lang="de-DE" sz="1200" b="1" dirty="0">
                        <a:solidFill>
                          <a:schemeClr val="tx1"/>
                        </a:solidFill>
                        <a:latin typeface="+mn-lt"/>
                      </a:endParaRPr>
                    </a:p>
                  </a:txBody>
                  <a:tcPr marL="91447" marR="91447" marT="45721" marB="45721" anchor="ctr"/>
                </a:tc>
                <a:tc vMerge="1">
                  <a:txBody>
                    <a:bodyPr/>
                    <a:lstStyle/>
                    <a:p>
                      <a:endParaRPr lang="de-DE" sz="1600"/>
                    </a:p>
                  </a:txBody>
                  <a:tcPr>
                    <a:solidFill>
                      <a:schemeClr val="accent5">
                        <a:lumMod val="60000"/>
                        <a:lumOff val="40000"/>
                      </a:schemeClr>
                    </a:solidFill>
                  </a:tcPr>
                </a:tc>
                <a:tc gridSpan="2" vMerge="1">
                  <a:txBody>
                    <a:bodyPr/>
                    <a:lstStyle/>
                    <a:p>
                      <a:endParaRPr lang="de-DE" sz="1400"/>
                    </a:p>
                  </a:txBody>
                  <a:tcPr>
                    <a:solidFill>
                      <a:schemeClr val="accent5">
                        <a:lumMod val="60000"/>
                        <a:lumOff val="40000"/>
                      </a:schemeClr>
                    </a:solidFill>
                  </a:tcPr>
                </a:tc>
                <a:tc hMerge="1" vMerge="1">
                  <a:txBody>
                    <a:bodyPr/>
                    <a:lstStyle/>
                    <a:p>
                      <a:endParaRPr lang="de-DE" sz="1400"/>
                    </a:p>
                  </a:txBody>
                  <a:tcP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12" name="Rechteck 2"/>
          <p:cNvSpPr>
            <a:spLocks noChangeArrowheads="1"/>
          </p:cNvSpPr>
          <p:nvPr/>
        </p:nvSpPr>
        <p:spPr bwMode="auto">
          <a:xfrm>
            <a:off x="529107" y="6087896"/>
            <a:ext cx="80972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defRPr/>
            </a:pPr>
            <a:r>
              <a:rPr lang="fr-FR" sz="800" dirty="0">
                <a:solidFill>
                  <a:srgbClr val="000000"/>
                </a:solidFill>
                <a:latin typeface="Georgia"/>
                <a:ea typeface="Georgia"/>
                <a:cs typeface="Georgia"/>
              </a:rPr>
              <a:t>*     Échantillons provenant de la population de sélection (femmes âgées de 30 ans et plus) ; statut clinique confirmé par histologie</a:t>
            </a:r>
          </a:p>
          <a:p>
            <a:pPr lvl="0" eaLnBrk="0" fontAlgn="base" hangingPunct="0">
              <a:spcBef>
                <a:spcPct val="0"/>
              </a:spcBef>
              <a:spcAft>
                <a:spcPct val="0"/>
              </a:spcAft>
              <a:defRPr/>
            </a:pPr>
            <a:r>
              <a:rPr lang="fr-FR" sz="800" dirty="0">
                <a:solidFill>
                  <a:srgbClr val="000000"/>
                </a:solidFill>
                <a:latin typeface="Georgia"/>
                <a:ea typeface="Georgia"/>
                <a:cs typeface="Georgia"/>
              </a:rPr>
              <a:t>**     PCR-DEIA à capture hybride 2 ou amorce GP5+/6+</a:t>
            </a:r>
          </a:p>
        </p:txBody>
      </p:sp>
      <p:sp>
        <p:nvSpPr>
          <p:cNvPr id="13" name="Titel 1"/>
          <p:cNvSpPr txBox="1"/>
          <p:nvPr/>
        </p:nvSpPr>
        <p:spPr>
          <a:xfrm>
            <a:off x="660400" y="300819"/>
            <a:ext cx="8559800" cy="461181"/>
          </a:xfrm>
          <a:prstGeom prst="rect">
            <a:avLst/>
          </a:prstGeom>
        </p:spPr>
        <p:txBody>
          <a:bodyPr vert="horz" lIns="0" tIns="0" rIns="91440" bIns="45720" rtlCol="0" anchor="t" anchorCtr="0">
            <a:noAutofit/>
          </a:bodyPr>
          <a:lstStyle>
            <a:lvl1pPr algn="l" defTabSz="914400" rtl="0" eaLnBrk="1" latinLnBrk="0" hangingPunct="1">
              <a:lnSpc>
                <a:spcPct val="80000"/>
              </a:lnSpc>
              <a:spcBef>
                <a:spcPct val="0"/>
              </a:spcBef>
              <a:buNone/>
              <a:defRPr sz="2400" b="1" kern="1200" cap="all" spc="100" baseline="0">
                <a:solidFill>
                  <a:schemeClr val="accent5"/>
                </a:solidFill>
                <a:latin typeface="+mj-lt"/>
                <a:ea typeface="+mj-ea"/>
                <a:cs typeface="+mj-cs"/>
              </a:defRPr>
            </a:lvl1pPr>
          </a:lstStyle>
          <a:p>
            <a:r>
              <a:rPr lang="fr-FR" sz="3467" b="0" cap="none" spc="0" dirty="0">
                <a:solidFill>
                  <a:srgbClr val="009CDE"/>
                </a:solidFill>
                <a:latin typeface="Georgia"/>
                <a:ea typeface="Georgia"/>
                <a:cs typeface="Georgia"/>
              </a:rPr>
              <a:t>Directives du consensus international</a:t>
            </a:r>
          </a:p>
        </p:txBody>
      </p:sp>
      <p:sp>
        <p:nvSpPr>
          <p:cNvPr id="2" name="TextBox 1"/>
          <p:cNvSpPr txBox="1"/>
          <p:nvPr/>
        </p:nvSpPr>
        <p:spPr>
          <a:xfrm>
            <a:off x="875533" y="811409"/>
            <a:ext cx="10138180" cy="1338828"/>
          </a:xfrm>
          <a:prstGeom prst="rect">
            <a:avLst/>
          </a:prstGeom>
          <a:noFill/>
        </p:spPr>
        <p:txBody>
          <a:bodyPr wrap="square" rtlCol="0">
            <a:spAutoFit/>
          </a:bodyPr>
          <a:lstStyle/>
          <a:p>
            <a:r>
              <a:rPr lang="fr-FR" sz="1600" b="1" dirty="0">
                <a:solidFill>
                  <a:srgbClr val="004E6F"/>
                </a:solidFill>
                <a:latin typeface="Georgia"/>
                <a:ea typeface="Georgia"/>
                <a:cs typeface="Georgia"/>
              </a:rPr>
              <a:t>Directives concernant les exigences en matière de test ADN du papillomavirus humain pour le dépistage primaire du cancer du col de l’utérus chez les femmes âgées de 30 ans et plus</a:t>
            </a:r>
            <a:br>
              <a:rPr lang="fr-FR" sz="1600" b="1" dirty="0">
                <a:solidFill>
                  <a:srgbClr val="004E6F"/>
                </a:solidFill>
                <a:latin typeface="Georgia"/>
                <a:ea typeface="Georgia"/>
                <a:cs typeface="Georgia"/>
              </a:rPr>
            </a:br>
            <a:endParaRPr lang="fr-FR" sz="1600" b="1" dirty="0">
              <a:solidFill>
                <a:srgbClr val="004E6F"/>
              </a:solidFill>
              <a:latin typeface="Georgia"/>
              <a:ea typeface="Georgia"/>
              <a:cs typeface="Georgia"/>
            </a:endParaRPr>
          </a:p>
          <a:p>
            <a:r>
              <a:rPr lang="fr-FR" sz="1100" dirty="0">
                <a:solidFill>
                  <a:srgbClr val="4A4C4F"/>
                </a:solidFill>
                <a:latin typeface="Georgia"/>
                <a:ea typeface="Georgia"/>
                <a:cs typeface="Georgia"/>
              </a:rPr>
              <a:t>Chris J.L.M. Meijer, Johannes Berkof, Philip E. Castle, Albertus T. Hesselink, Eduardo L. Franco, Gugliemo Ronco, Marc Arbyn, F. Xavier Bosch, Jack Cuzick, Joaquin Dilner, Daniëlle A.M. Heideman et Peter J.F. Snijders</a:t>
            </a:r>
            <a:endParaRPr lang="en-US" sz="1100" dirty="0">
              <a:solidFill>
                <a:schemeClr val="accent6">
                  <a:lumMod val="75000"/>
                </a:schemeClr>
              </a:solidFill>
              <a:latin typeface="Georgia" panose="02040502050405020303" pitchFamily="18" charset="0"/>
            </a:endParaRPr>
          </a:p>
          <a:p>
            <a:r>
              <a:rPr lang="fr-FR" sz="1100" dirty="0">
                <a:solidFill>
                  <a:srgbClr val="4A4C4F"/>
                </a:solidFill>
                <a:latin typeface="Georgia"/>
                <a:ea typeface="Georgia"/>
                <a:cs typeface="Georgia"/>
              </a:rPr>
              <a:t>Int J Cancer 2009 124:516-520</a:t>
            </a:r>
          </a:p>
        </p:txBody>
      </p:sp>
      <p:sp>
        <p:nvSpPr>
          <p:cNvPr id="6" name="TextBox 5">
            <a:extLst>
              <a:ext uri="{FF2B5EF4-FFF2-40B4-BE49-F238E27FC236}">
                <a16:creationId xmlns:a16="http://schemas.microsoft.com/office/drawing/2014/main" id="{DF50A141-78E9-49D7-9E8D-5A2C4D2E83CE}"/>
              </a:ext>
            </a:extLst>
          </p:cNvPr>
          <p:cNvSpPr txBox="1"/>
          <p:nvPr/>
        </p:nvSpPr>
        <p:spPr>
          <a:xfrm>
            <a:off x="193706" y="6418587"/>
            <a:ext cx="1204048" cy="276999"/>
          </a:xfrm>
          <a:prstGeom prst="rect">
            <a:avLst/>
          </a:prstGeom>
          <a:solidFill>
            <a:schemeClr val="bg1"/>
          </a:solidFill>
        </p:spPr>
        <p:txBody>
          <a:bodyPr wrap="none" rtlCol="0">
            <a:spAutoFit/>
          </a:bodyPr>
          <a:lstStyle/>
          <a:p>
            <a:pPr lvl="0"/>
            <a:r>
              <a:rPr lang="fr-FR" sz="1200" dirty="0">
                <a:solidFill>
                  <a:srgbClr val="404040"/>
                </a:solidFill>
                <a:ea typeface="Georgia"/>
                <a:cs typeface="Georgia"/>
              </a:rPr>
              <a:t>AMD.15399 AFC</a:t>
            </a:r>
          </a:p>
        </p:txBody>
      </p:sp>
    </p:spTree>
    <p:extLst>
      <p:ext uri="{BB962C8B-B14F-4D97-AF65-F5344CB8AC3E}">
        <p14:creationId xmlns:p14="http://schemas.microsoft.com/office/powerpoint/2010/main" val="388684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F1471F5-DD5F-E114-1070-63F53B32AE98}"/>
              </a:ext>
            </a:extLst>
          </p:cNvPr>
          <p:cNvSpPr txBox="1">
            <a:spLocks noGrp="1"/>
          </p:cNvSpPr>
          <p:nvPr>
            <p:ph type="title"/>
          </p:nvPr>
        </p:nvSpPr>
        <p:spPr>
          <a:xfrm>
            <a:off x="0" y="0"/>
            <a:ext cx="12192000" cy="701731"/>
          </a:xfrm>
          <a:prstGeom prst="rect">
            <a:avLst/>
          </a:prstGeom>
          <a:solidFill>
            <a:schemeClr val="accent1">
              <a:lumMod val="40000"/>
              <a:lumOff val="60000"/>
            </a:schemeClr>
          </a:solidFill>
        </p:spPr>
        <p:txBody>
          <a:bodyPr wrap="square" rtlCol="0">
            <a:spAutoFit/>
          </a:bodyPr>
          <a:lstStyle/>
          <a:p>
            <a:pPr algn="ctr"/>
            <a:r>
              <a:rPr lang="fr-FR" sz="4400" b="1" dirty="0">
                <a:solidFill>
                  <a:srgbClr val="7030A0"/>
                </a:solidFill>
                <a:latin typeface="Tahoma" panose="020B0604030504040204" pitchFamily="34" charset="0"/>
                <a:ea typeface="Tahoma" panose="020B0604030504040204" pitchFamily="34" charset="0"/>
                <a:cs typeface="Tahoma" panose="020B0604030504040204" pitchFamily="34" charset="0"/>
              </a:rPr>
              <a:t>Dépistage du cancer du col de l’utérus</a:t>
            </a:r>
          </a:p>
        </p:txBody>
      </p:sp>
      <p:sp>
        <p:nvSpPr>
          <p:cNvPr id="4" name="ZoneTexte 3">
            <a:extLst>
              <a:ext uri="{FF2B5EF4-FFF2-40B4-BE49-F238E27FC236}">
                <a16:creationId xmlns:a16="http://schemas.microsoft.com/office/drawing/2014/main" id="{387CF5C1-D9C2-8D09-73E0-E7CC62214DDE}"/>
              </a:ext>
            </a:extLst>
          </p:cNvPr>
          <p:cNvSpPr txBox="1"/>
          <p:nvPr/>
        </p:nvSpPr>
        <p:spPr>
          <a:xfrm>
            <a:off x="243068" y="914400"/>
            <a:ext cx="5343322" cy="3970318"/>
          </a:xfrm>
          <a:prstGeom prst="rect">
            <a:avLst/>
          </a:prstGeom>
          <a:noFill/>
        </p:spPr>
        <p:txBody>
          <a:bodyPr wrap="none" rtlCol="0">
            <a:spAutoFit/>
          </a:bodyPr>
          <a:lstStyle/>
          <a:p>
            <a:r>
              <a:rPr lang="fr-FR" sz="2800" dirty="0">
                <a:latin typeface="Tahoma" panose="020B0604030504040204" pitchFamily="34" charset="0"/>
                <a:ea typeface="Tahoma" panose="020B0604030504040204" pitchFamily="34" charset="0"/>
                <a:cs typeface="Tahoma" panose="020B0604030504040204" pitchFamily="34" charset="0"/>
              </a:rPr>
              <a:t>Stratégies</a:t>
            </a:r>
          </a:p>
          <a:p>
            <a:r>
              <a:rPr lang="fr-FR" sz="2800" dirty="0">
                <a:latin typeface="Tahoma" panose="020B0604030504040204" pitchFamily="34" charset="0"/>
                <a:ea typeface="Tahoma" panose="020B0604030504040204" pitchFamily="34" charset="0"/>
                <a:cs typeface="Tahoma" panose="020B0604030504040204" pitchFamily="34" charset="0"/>
              </a:rPr>
              <a:t>« Voir et traiter »</a:t>
            </a: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endParaRPr lang="fr-FR" sz="2800" dirty="0">
              <a:latin typeface="Tahoma" panose="020B0604030504040204" pitchFamily="34" charset="0"/>
              <a:ea typeface="Tahoma" panose="020B0604030504040204" pitchFamily="34" charset="0"/>
              <a:cs typeface="Tahoma" panose="020B0604030504040204" pitchFamily="34" charset="0"/>
            </a:endParaRPr>
          </a:p>
          <a:p>
            <a:r>
              <a:rPr lang="fr-FR" sz="2800" dirty="0">
                <a:latin typeface="Tahoma" panose="020B0604030504040204" pitchFamily="34" charset="0"/>
                <a:ea typeface="Tahoma" panose="020B0604030504040204" pitchFamily="34" charset="0"/>
                <a:cs typeface="Tahoma" panose="020B0604030504040204" pitchFamily="34" charset="0"/>
              </a:rPr>
              <a:t>« Voir, diagnostiquer et traiter » </a:t>
            </a:r>
          </a:p>
        </p:txBody>
      </p:sp>
      <p:pic>
        <p:nvPicPr>
          <p:cNvPr id="5" name="Picture 2">
            <a:extLst>
              <a:ext uri="{FF2B5EF4-FFF2-40B4-BE49-F238E27FC236}">
                <a16:creationId xmlns:a16="http://schemas.microsoft.com/office/drawing/2014/main" id="{E7345254-7FFB-0832-733F-4F52A8AFB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897" y="2055009"/>
            <a:ext cx="1870075"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Déploiement d'appareils d'ablation thermique pour élargir l'accès au  traitement du précancer du col de l'utérus : Expérien">
            <a:extLst>
              <a:ext uri="{FF2B5EF4-FFF2-40B4-BE49-F238E27FC236}">
                <a16:creationId xmlns:a16="http://schemas.microsoft.com/office/drawing/2014/main" id="{8B8CBC67-B0F6-5087-D14A-C61B3135B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546" y="701731"/>
            <a:ext cx="254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olposcopy Streamlined">
            <a:extLst>
              <a:ext uri="{FF2B5EF4-FFF2-40B4-BE49-F238E27FC236}">
                <a16:creationId xmlns:a16="http://schemas.microsoft.com/office/drawing/2014/main" id="{D25A53B3-5C46-C5A9-620A-409CACDBC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481" y="3376512"/>
            <a:ext cx="1996027" cy="348148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EVA Pro Mobile Digital Colposcope | FutureMed Global Pty Ltd">
            <a:extLst>
              <a:ext uri="{FF2B5EF4-FFF2-40B4-BE49-F238E27FC236}">
                <a16:creationId xmlns:a16="http://schemas.microsoft.com/office/drawing/2014/main" id="{09B9028B-F5CC-91F4-B38F-4A11F068BA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1432" y="382183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numéro de diapositive 7">
            <a:extLst>
              <a:ext uri="{FF2B5EF4-FFF2-40B4-BE49-F238E27FC236}">
                <a16:creationId xmlns:a16="http://schemas.microsoft.com/office/drawing/2014/main" id="{DD0E6EC1-203F-6315-CD20-3EA24915CB45}"/>
              </a:ext>
            </a:extLst>
          </p:cNvPr>
          <p:cNvSpPr>
            <a:spLocks noGrp="1"/>
          </p:cNvSpPr>
          <p:nvPr>
            <p:ph type="sldNum" sz="quarter" idx="12"/>
          </p:nvPr>
        </p:nvSpPr>
        <p:spPr/>
        <p:txBody>
          <a:bodyPr/>
          <a:lstStyle/>
          <a:p>
            <a:fld id="{EE6D8F7B-0F65-0641-B01D-DF5A2CB3B960}" type="slidenum">
              <a:rPr lang="fr-FR" smtClean="0"/>
              <a:t>34</a:t>
            </a:fld>
            <a:endParaRPr lang="fr-FR"/>
          </a:p>
        </p:txBody>
      </p:sp>
      <p:sp>
        <p:nvSpPr>
          <p:cNvPr id="9" name="Ellipse 8">
            <a:extLst>
              <a:ext uri="{FF2B5EF4-FFF2-40B4-BE49-F238E27FC236}">
                <a16:creationId xmlns:a16="http://schemas.microsoft.com/office/drawing/2014/main" id="{859ED76C-A9D9-C8E8-A244-8770F6B9EF7B}"/>
              </a:ext>
            </a:extLst>
          </p:cNvPr>
          <p:cNvSpPr/>
          <p:nvPr/>
        </p:nvSpPr>
        <p:spPr>
          <a:xfrm>
            <a:off x="5106364" y="1663751"/>
            <a:ext cx="1979272" cy="14699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dirty="0">
                <a:latin typeface="Tahoma" panose="020B0604030504040204" pitchFamily="34" charset="0"/>
                <a:ea typeface="Tahoma" panose="020B0604030504040204" pitchFamily="34" charset="0"/>
                <a:cs typeface="Tahoma" panose="020B0604030504040204" pitchFamily="34" charset="0"/>
              </a:rPr>
              <a:t>Test viral HPV </a:t>
            </a:r>
          </a:p>
        </p:txBody>
      </p:sp>
    </p:spTree>
    <p:extLst>
      <p:ext uri="{BB962C8B-B14F-4D97-AF65-F5344CB8AC3E}">
        <p14:creationId xmlns:p14="http://schemas.microsoft.com/office/powerpoint/2010/main" val="3299987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DEDDE95-7BD3-A588-5619-B4BCAB5FA4A8}"/>
              </a:ext>
            </a:extLst>
          </p:cNvPr>
          <p:cNvSpPr txBox="1">
            <a:spLocks noGrp="1"/>
          </p:cNvSpPr>
          <p:nvPr>
            <p:ph type="title"/>
          </p:nvPr>
        </p:nvSpPr>
        <p:spPr>
          <a:xfrm>
            <a:off x="0" y="-27699"/>
            <a:ext cx="12192000" cy="757130"/>
          </a:xfrm>
          <a:prstGeom prst="rect">
            <a:avLst/>
          </a:prstGeom>
          <a:solidFill>
            <a:schemeClr val="accent1">
              <a:lumMod val="40000"/>
              <a:lumOff val="60000"/>
            </a:schemeClr>
          </a:solidFill>
        </p:spPr>
        <p:txBody>
          <a:bodyPr wrap="square" rtlCol="0">
            <a:spAutoFit/>
          </a:bodyPr>
          <a:lstStyle/>
          <a:p>
            <a:pPr algn="ctr"/>
            <a:r>
              <a:rPr lang="fr-FR" sz="4800" b="1" dirty="0">
                <a:solidFill>
                  <a:srgbClr val="7030A0"/>
                </a:solidFill>
                <a:latin typeface="Tahoma" panose="020B0604030504040204" pitchFamily="34" charset="0"/>
                <a:ea typeface="Tahoma" panose="020B0604030504040204" pitchFamily="34" charset="0"/>
                <a:cs typeface="Tahoma" panose="020B0604030504040204" pitchFamily="34" charset="0"/>
              </a:rPr>
              <a:t>Conclusion</a:t>
            </a:r>
          </a:p>
        </p:txBody>
      </p:sp>
      <p:sp>
        <p:nvSpPr>
          <p:cNvPr id="5" name="ZoneTexte 4">
            <a:extLst>
              <a:ext uri="{FF2B5EF4-FFF2-40B4-BE49-F238E27FC236}">
                <a16:creationId xmlns:a16="http://schemas.microsoft.com/office/drawing/2014/main" id="{7D622783-A229-C9B6-87B2-AADB0E8DE9DB}"/>
              </a:ext>
            </a:extLst>
          </p:cNvPr>
          <p:cNvSpPr txBox="1"/>
          <p:nvPr/>
        </p:nvSpPr>
        <p:spPr>
          <a:xfrm>
            <a:off x="208344" y="868101"/>
            <a:ext cx="11620983" cy="5121210"/>
          </a:xfrm>
          <a:prstGeom prst="rect">
            <a:avLst/>
          </a:prstGeom>
          <a:noFill/>
        </p:spPr>
        <p:txBody>
          <a:bodyPr wrap="square">
            <a:spAutoFit/>
          </a:bodyPr>
          <a:lstStyle/>
          <a:p>
            <a:pPr>
              <a:lnSpc>
                <a:spcPct val="200000"/>
              </a:lnSpc>
            </a:pPr>
            <a:r>
              <a:rPr lang="en-US" altLang="fr-FR" sz="2800" dirty="0">
                <a:latin typeface="Tahoma" panose="020B0604030504040204" pitchFamily="34" charset="0"/>
                <a:ea typeface="Tahoma" panose="020B0604030504040204" pitchFamily="34" charset="0"/>
                <a:cs typeface="Tahoma" panose="020B0604030504040204" pitchFamily="34" charset="0"/>
              </a:rPr>
              <a:t>Test viral HPV</a:t>
            </a:r>
          </a:p>
          <a:p>
            <a:pPr>
              <a:lnSpc>
                <a:spcPct val="200000"/>
              </a:lnSpc>
            </a:pPr>
            <a:r>
              <a:rPr lang="en-US" altLang="fr-FR" sz="2800" dirty="0">
                <a:latin typeface="Tahoma" panose="020B0604030504040204" pitchFamily="34" charset="0"/>
                <a:ea typeface="Tahoma" panose="020B0604030504040204" pitchFamily="34" charset="0"/>
                <a:cs typeface="Tahoma" panose="020B0604030504040204" pitchFamily="34" charset="0"/>
              </a:rPr>
              <a:t>Place centrale dans la stratégie d’élimination du cancer du col utérin </a:t>
            </a:r>
          </a:p>
          <a:p>
            <a:pPr>
              <a:lnSpc>
                <a:spcPct val="200000"/>
              </a:lnSpc>
            </a:pPr>
            <a:r>
              <a:rPr lang="en-US" altLang="fr-FR" sz="2800" dirty="0">
                <a:latin typeface="Tahoma" panose="020B0604030504040204" pitchFamily="34" charset="0"/>
                <a:ea typeface="Tahoma" panose="020B0604030504040204" pitchFamily="34" charset="0"/>
                <a:cs typeface="Tahoma" panose="020B0604030504040204" pitchFamily="34" charset="0"/>
              </a:rPr>
              <a:t>Revoir le dépistage (modalités du dépistage (début, fin, intervalle entre deux prélèvements)</a:t>
            </a:r>
          </a:p>
          <a:p>
            <a:pPr>
              <a:lnSpc>
                <a:spcPct val="200000"/>
              </a:lnSpc>
            </a:pPr>
            <a:r>
              <a:rPr lang="en-US" altLang="fr-FR" sz="2800" dirty="0">
                <a:latin typeface="Tahoma" panose="020B0604030504040204" pitchFamily="34" charset="0"/>
                <a:ea typeface="Tahoma" panose="020B0604030504040204" pitchFamily="34" charset="0"/>
                <a:cs typeface="Tahoma" panose="020B0604030504040204" pitchFamily="34" charset="0"/>
              </a:rPr>
              <a:t>Etudes épidémiologiques </a:t>
            </a:r>
          </a:p>
          <a:p>
            <a:pPr>
              <a:lnSpc>
                <a:spcPct val="200000"/>
              </a:lnSpc>
            </a:pPr>
            <a:r>
              <a:rPr lang="en-US" altLang="fr-FR" sz="2800" dirty="0">
                <a:latin typeface="Tahoma" panose="020B0604030504040204" pitchFamily="34" charset="0"/>
                <a:ea typeface="Tahoma" panose="020B0604030504040204" pitchFamily="34" charset="0"/>
                <a:cs typeface="Tahoma" panose="020B0604030504040204" pitchFamily="34" charset="0"/>
              </a:rPr>
              <a:t>Vaccination +++</a:t>
            </a:r>
          </a:p>
        </p:txBody>
      </p:sp>
      <p:sp>
        <p:nvSpPr>
          <p:cNvPr id="8" name="Espace réservé du numéro de diapositive 7">
            <a:extLst>
              <a:ext uri="{FF2B5EF4-FFF2-40B4-BE49-F238E27FC236}">
                <a16:creationId xmlns:a16="http://schemas.microsoft.com/office/drawing/2014/main" id="{34A3EEBD-7F77-9846-DF15-3FFCC7734012}"/>
              </a:ext>
            </a:extLst>
          </p:cNvPr>
          <p:cNvSpPr>
            <a:spLocks noGrp="1"/>
          </p:cNvSpPr>
          <p:nvPr>
            <p:ph type="sldNum" sz="quarter" idx="12"/>
          </p:nvPr>
        </p:nvSpPr>
        <p:spPr/>
        <p:txBody>
          <a:bodyPr/>
          <a:lstStyle/>
          <a:p>
            <a:fld id="{EE6D8F7B-0F65-0641-B01D-DF5A2CB3B960}" type="slidenum">
              <a:rPr lang="fr-FR" smtClean="0"/>
              <a:t>35</a:t>
            </a:fld>
            <a:endParaRPr lang="fr-FR"/>
          </a:p>
        </p:txBody>
      </p:sp>
    </p:spTree>
    <p:extLst>
      <p:ext uri="{BB962C8B-B14F-4D97-AF65-F5344CB8AC3E}">
        <p14:creationId xmlns:p14="http://schemas.microsoft.com/office/powerpoint/2010/main" val="735143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8B6012-00C3-2E45-87A8-0568BD253E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29"/>
            <a:ext cx="12192000" cy="6858000"/>
          </a:xfrm>
          <a:prstGeom prst="rect">
            <a:avLst/>
          </a:prstGeom>
        </p:spPr>
      </p:pic>
      <p:sp>
        <p:nvSpPr>
          <p:cNvPr id="2" name="Title 1">
            <a:extLst>
              <a:ext uri="{FF2B5EF4-FFF2-40B4-BE49-F238E27FC236}">
                <a16:creationId xmlns:a16="http://schemas.microsoft.com/office/drawing/2014/main" id="{549557F4-ADF0-4955-95B3-22C37D6C3F4C}"/>
              </a:ext>
            </a:extLst>
          </p:cNvPr>
          <p:cNvSpPr>
            <a:spLocks noGrp="1"/>
          </p:cNvSpPr>
          <p:nvPr>
            <p:ph type="title"/>
          </p:nvPr>
        </p:nvSpPr>
        <p:spPr>
          <a:xfrm>
            <a:off x="670560" y="274236"/>
            <a:ext cx="10972800" cy="914400"/>
          </a:xfrm>
        </p:spPr>
        <p:txBody>
          <a:bodyPr/>
          <a:lstStyle/>
          <a:p>
            <a:r>
              <a:rPr lang="fr-FR" sz="3467" dirty="0">
                <a:solidFill>
                  <a:srgbClr val="00B0F0"/>
                </a:solidFill>
                <a:latin typeface="Georgia"/>
                <a:ea typeface="Georgia"/>
                <a:cs typeface="Georgia"/>
              </a:rPr>
              <a:t>Test</a:t>
            </a:r>
            <a:r>
              <a:rPr lang="fr-FR" sz="3467" dirty="0">
                <a:solidFill>
                  <a:srgbClr val="FFC000"/>
                </a:solidFill>
                <a:latin typeface="Georgia"/>
                <a:ea typeface="Georgia"/>
                <a:cs typeface="Georgia"/>
              </a:rPr>
              <a:t> </a:t>
            </a:r>
            <a:r>
              <a:rPr lang="fr-FR" sz="3467" dirty="0">
                <a:solidFill>
                  <a:srgbClr val="00B0F0"/>
                </a:solidFill>
                <a:latin typeface="Georgia"/>
                <a:ea typeface="Georgia"/>
                <a:cs typeface="Georgia"/>
              </a:rPr>
              <a:t>Abbott </a:t>
            </a:r>
            <a:r>
              <a:rPr lang="fr-FR" sz="3467" dirty="0" err="1">
                <a:solidFill>
                  <a:srgbClr val="00B0F0"/>
                </a:solidFill>
                <a:latin typeface="Georgia"/>
                <a:ea typeface="Georgia"/>
                <a:cs typeface="Georgia"/>
              </a:rPr>
              <a:t>RealTi</a:t>
            </a:r>
            <a:r>
              <a:rPr lang="fr-FR" sz="3467" i="1" dirty="0" err="1">
                <a:solidFill>
                  <a:srgbClr val="00B0F0"/>
                </a:solidFill>
                <a:latin typeface="Georgia"/>
                <a:ea typeface="Georgia"/>
                <a:cs typeface="Georgia"/>
              </a:rPr>
              <a:t>m</a:t>
            </a:r>
            <a:r>
              <a:rPr lang="fr-FR" sz="3467" dirty="0" err="1">
                <a:solidFill>
                  <a:srgbClr val="00B0F0"/>
                </a:solidFill>
                <a:latin typeface="Georgia"/>
                <a:ea typeface="Georgia"/>
                <a:cs typeface="Georgia"/>
              </a:rPr>
              <a:t>e</a:t>
            </a:r>
            <a:r>
              <a:rPr lang="fr-FR" sz="3467" dirty="0">
                <a:solidFill>
                  <a:srgbClr val="00B0F0"/>
                </a:solidFill>
                <a:latin typeface="Georgia"/>
                <a:ea typeface="Georgia"/>
                <a:cs typeface="Georgia"/>
              </a:rPr>
              <a:t> High Risk HPV</a:t>
            </a:r>
            <a:endParaRPr lang="en-US" sz="3467" dirty="0">
              <a:solidFill>
                <a:srgbClr val="00B0F0"/>
              </a:solidFill>
            </a:endParaRPr>
          </a:p>
        </p:txBody>
      </p:sp>
      <p:sp>
        <p:nvSpPr>
          <p:cNvPr id="4" name="TextBox 3">
            <a:extLst>
              <a:ext uri="{FF2B5EF4-FFF2-40B4-BE49-F238E27FC236}">
                <a16:creationId xmlns:a16="http://schemas.microsoft.com/office/drawing/2014/main" id="{F3C953AC-D316-4971-BBE1-F0D35211B88A}"/>
              </a:ext>
            </a:extLst>
          </p:cNvPr>
          <p:cNvSpPr txBox="1"/>
          <p:nvPr/>
        </p:nvSpPr>
        <p:spPr>
          <a:xfrm>
            <a:off x="193706" y="6418587"/>
            <a:ext cx="1204048" cy="276999"/>
          </a:xfrm>
          <a:prstGeom prst="rect">
            <a:avLst/>
          </a:prstGeom>
          <a:noFill/>
        </p:spPr>
        <p:txBody>
          <a:bodyPr wrap="none" rtlCol="0">
            <a:spAutoFit/>
          </a:bodyPr>
          <a:lstStyle/>
          <a:p>
            <a:pPr lvl="0"/>
            <a:r>
              <a:rPr lang="fr-FR" sz="1200" dirty="0">
                <a:solidFill>
                  <a:srgbClr val="404040"/>
                </a:solidFill>
                <a:ea typeface="Georgia"/>
                <a:cs typeface="Georgia"/>
              </a:rPr>
              <a:t>AMD.15399 AFC</a:t>
            </a:r>
          </a:p>
        </p:txBody>
      </p:sp>
    </p:spTree>
    <p:extLst>
      <p:ext uri="{BB962C8B-B14F-4D97-AF65-F5344CB8AC3E}">
        <p14:creationId xmlns:p14="http://schemas.microsoft.com/office/powerpoint/2010/main" val="165774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d’image 15" descr="Personnes examinant les plans d’étage">
            <a:extLst>
              <a:ext uri="{FF2B5EF4-FFF2-40B4-BE49-F238E27FC236}">
                <a16:creationId xmlns:a16="http://schemas.microsoft.com/office/drawing/2014/main" id="{C4C2D77A-C801-9B4E-B6FB-9402525D52F3}"/>
              </a:ext>
              <a:ext uri="{C183D7F6-B498-43B3-948B-1728B52AA6E4}">
                <adec:decorative xmlns:adec="http://schemas.microsoft.com/office/drawing/2017/decorative" val="0"/>
              </a:ext>
            </a:extLst>
          </p:cNvPr>
          <p:cNvPicPr>
            <a:picLocks noGrp="1" noChangeAspect="1"/>
          </p:cNvPicPr>
          <p:nvPr>
            <p:ph type="pic" sz="quarter" idx="10"/>
          </p:nvPr>
        </p:nvPicPr>
        <p:blipFill>
          <a:blip r:embed="rId3" cstate="screen">
            <a:duotone>
              <a:prstClr val="black"/>
              <a:schemeClr val="accent3">
                <a:tint val="45000"/>
                <a:satMod val="400000"/>
              </a:schemeClr>
            </a:duotone>
            <a:alphaModFix amt="2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p:pic>
      <p:sp>
        <p:nvSpPr>
          <p:cNvPr id="5" name="Titre 4">
            <a:extLst>
              <a:ext uri="{FF2B5EF4-FFF2-40B4-BE49-F238E27FC236}">
                <a16:creationId xmlns:a16="http://schemas.microsoft.com/office/drawing/2014/main" id="{99516ACA-375D-1140-8EDA-CE04AAC75809}"/>
              </a:ext>
            </a:extLst>
          </p:cNvPr>
          <p:cNvSpPr>
            <a:spLocks noGrp="1"/>
          </p:cNvSpPr>
          <p:nvPr>
            <p:ph type="ctrTitle"/>
          </p:nvPr>
        </p:nvSpPr>
        <p:spPr>
          <a:xfrm>
            <a:off x="1523999" y="1251858"/>
            <a:ext cx="9938659" cy="3851533"/>
          </a:xfrm>
        </p:spPr>
        <p:txBody>
          <a:bodyPr rtlCol="0">
            <a:normAutofit fontScale="90000"/>
          </a:bodyPr>
          <a:lstStyle/>
          <a:p>
            <a:pPr algn="ctr" rtl="0"/>
            <a:br>
              <a:rPr lang="fr-FR" dirty="0">
                <a:solidFill>
                  <a:schemeClr val="bg1"/>
                </a:solidFill>
              </a:rPr>
            </a:br>
            <a:br>
              <a:rPr lang="fr-FR" dirty="0">
                <a:solidFill>
                  <a:schemeClr val="bg1"/>
                </a:solidFill>
              </a:rPr>
            </a:br>
            <a:br>
              <a:rPr lang="fr-FR" dirty="0">
                <a:solidFill>
                  <a:schemeClr val="bg1"/>
                </a:solidFill>
              </a:rPr>
            </a:br>
            <a:r>
              <a:rPr lang="fr-FR" b="0" i="0" dirty="0" err="1">
                <a:solidFill>
                  <a:schemeClr val="bg2"/>
                </a:solidFill>
                <a:effectLst/>
                <a:latin typeface="arial" panose="020B0604020202020204" pitchFamily="34" charset="0"/>
              </a:rPr>
              <a:t>Jërëjëf</a:t>
            </a:r>
            <a:br>
              <a:rPr lang="fr-FR" b="0" i="0" dirty="0">
                <a:solidFill>
                  <a:srgbClr val="222222"/>
                </a:solidFill>
                <a:effectLst/>
                <a:latin typeface="arial" panose="020B0604020202020204" pitchFamily="34" charset="0"/>
              </a:rPr>
            </a:br>
            <a:br>
              <a:rPr lang="fr-FR" b="0" i="0" dirty="0">
                <a:solidFill>
                  <a:srgbClr val="222222"/>
                </a:solidFill>
                <a:effectLst/>
                <a:latin typeface="arial" panose="020B0604020202020204" pitchFamily="34" charset="0"/>
              </a:rPr>
            </a:br>
            <a:r>
              <a:rPr lang="fr-FR" dirty="0">
                <a:solidFill>
                  <a:schemeClr val="bg2"/>
                </a:solidFill>
                <a:latin typeface="arial" panose="020B0604020202020204" pitchFamily="34" charset="0"/>
              </a:rPr>
              <a:t>MERCI</a:t>
            </a:r>
            <a:br>
              <a:rPr lang="fr-FR" dirty="0">
                <a:solidFill>
                  <a:schemeClr val="bg2"/>
                </a:solidFill>
                <a:latin typeface="arial" panose="020B0604020202020204" pitchFamily="34" charset="0"/>
              </a:rPr>
            </a:br>
            <a:br>
              <a:rPr lang="fr-FR" dirty="0">
                <a:solidFill>
                  <a:schemeClr val="bg2"/>
                </a:solidFill>
                <a:latin typeface="arial" panose="020B0604020202020204" pitchFamily="34" charset="0"/>
              </a:rPr>
            </a:br>
            <a:r>
              <a:rPr lang="fr-FR" dirty="0">
                <a:solidFill>
                  <a:schemeClr val="bg2"/>
                </a:solidFill>
                <a:latin typeface="arial" panose="020B0604020202020204" pitchFamily="34" charset="0"/>
              </a:rPr>
              <a:t>THANKS</a:t>
            </a:r>
          </a:p>
        </p:txBody>
      </p:sp>
    </p:spTree>
    <p:extLst>
      <p:ext uri="{BB962C8B-B14F-4D97-AF65-F5344CB8AC3E}">
        <p14:creationId xmlns:p14="http://schemas.microsoft.com/office/powerpoint/2010/main" val="4090037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 y="0"/>
            <a:ext cx="12192000" cy="707886"/>
          </a:xfrm>
          <a:prstGeom prst="rect">
            <a:avLst/>
          </a:prstGeom>
          <a:solidFill>
            <a:schemeClr val="accent1">
              <a:lumMod val="40000"/>
              <a:lumOff val="60000"/>
            </a:schemeClr>
          </a:solidFill>
        </p:spPr>
        <p:txBody>
          <a:bodyPr wrap="square" rtlCol="0">
            <a:spAutoFit/>
          </a:bodyPr>
          <a:lstStyle/>
          <a:p>
            <a:pPr algn="ctr"/>
            <a:r>
              <a:rPr lang="fr-FR" sz="4000" b="1" dirty="0">
                <a:solidFill>
                  <a:srgbClr val="7030A0"/>
                </a:solidFill>
                <a:latin typeface="Tahoma" panose="020B0604030504040204" pitchFamily="34" charset="0"/>
                <a:ea typeface="Tahoma" panose="020B0604030504040204" pitchFamily="34" charset="0"/>
                <a:cs typeface="Tahoma" panose="020B0604030504040204" pitchFamily="34" charset="0"/>
              </a:rPr>
              <a:t>EPIDEMIOLOGIE DU CANCER DU COL UTERIN</a:t>
            </a:r>
          </a:p>
        </p:txBody>
      </p:sp>
      <p:sp>
        <p:nvSpPr>
          <p:cNvPr id="3" name="Espace réservé du numéro de diapositive 2">
            <a:extLst>
              <a:ext uri="{FF2B5EF4-FFF2-40B4-BE49-F238E27FC236}">
                <a16:creationId xmlns:a16="http://schemas.microsoft.com/office/drawing/2014/main" id="{7F86EE9F-6594-9087-0592-1676FFB14871}"/>
              </a:ext>
            </a:extLst>
          </p:cNvPr>
          <p:cNvSpPr>
            <a:spLocks noGrp="1"/>
          </p:cNvSpPr>
          <p:nvPr>
            <p:ph type="sldNum" sz="quarter" idx="12"/>
          </p:nvPr>
        </p:nvSpPr>
        <p:spPr/>
        <p:txBody>
          <a:bodyPr/>
          <a:lstStyle/>
          <a:p>
            <a:fld id="{DF943E36-012F-B248-ACD2-753A8BD42C72}" type="slidenum">
              <a:rPr lang="fr-FR" smtClean="0"/>
              <a:t>3</a:t>
            </a:fld>
            <a:endParaRPr lang="fr-FR"/>
          </a:p>
        </p:txBody>
      </p:sp>
      <p:sp>
        <p:nvSpPr>
          <p:cNvPr id="4" name="ZoneTexte 3">
            <a:extLst>
              <a:ext uri="{FF2B5EF4-FFF2-40B4-BE49-F238E27FC236}">
                <a16:creationId xmlns:a16="http://schemas.microsoft.com/office/drawing/2014/main" id="{E467C8DE-63B5-4802-5EC7-4265AC3BBDD4}"/>
              </a:ext>
            </a:extLst>
          </p:cNvPr>
          <p:cNvSpPr txBox="1"/>
          <p:nvPr/>
        </p:nvSpPr>
        <p:spPr>
          <a:xfrm>
            <a:off x="291596" y="854035"/>
            <a:ext cx="5542045" cy="5196166"/>
          </a:xfrm>
          <a:prstGeom prst="rect">
            <a:avLst/>
          </a:prstGeom>
          <a:noFill/>
        </p:spPr>
        <p:txBody>
          <a:bodyPr wrap="square" rtlCol="0">
            <a:spAutoFit/>
          </a:bodyPr>
          <a:lstStyle/>
          <a:p>
            <a:pPr>
              <a:lnSpc>
                <a:spcPct val="150000"/>
              </a:lnSpc>
            </a:pPr>
            <a:r>
              <a:rPr lang="fr-FR" sz="2800" b="1" dirty="0">
                <a:solidFill>
                  <a:srgbClr val="C00000"/>
                </a:solidFill>
              </a:rPr>
              <a:t>Cancer du col utérin dans le monde</a:t>
            </a:r>
          </a:p>
          <a:p>
            <a:pPr>
              <a:lnSpc>
                <a:spcPct val="150000"/>
              </a:lnSpc>
            </a:pPr>
            <a:r>
              <a:rPr lang="fr-FR" sz="2800" dirty="0"/>
              <a:t>- Nouveaux cas: </a:t>
            </a:r>
            <a:r>
              <a:rPr lang="fr-SN" sz="2800" dirty="0"/>
              <a:t> 604 127 (6,5%)</a:t>
            </a:r>
          </a:p>
          <a:p>
            <a:pPr>
              <a:lnSpc>
                <a:spcPct val="150000"/>
              </a:lnSpc>
            </a:pPr>
            <a:r>
              <a:rPr lang="fr-SN" sz="2800" dirty="0"/>
              <a:t>- Décès: 341 831</a:t>
            </a:r>
          </a:p>
          <a:p>
            <a:pPr>
              <a:lnSpc>
                <a:spcPct val="150000"/>
              </a:lnSpc>
            </a:pPr>
            <a:r>
              <a:rPr lang="fr-SN" sz="2800" dirty="0"/>
              <a:t>- Cancer de la femme jeune </a:t>
            </a:r>
          </a:p>
          <a:p>
            <a:pPr>
              <a:lnSpc>
                <a:spcPct val="150000"/>
              </a:lnSpc>
            </a:pPr>
            <a:r>
              <a:rPr lang="fr-SN" sz="2800" dirty="0"/>
              <a:t>- Cancer le plus fréquent</a:t>
            </a:r>
          </a:p>
          <a:p>
            <a:pPr>
              <a:lnSpc>
                <a:spcPct val="150000"/>
              </a:lnSpc>
            </a:pPr>
            <a:r>
              <a:rPr lang="fr-SN" sz="2800" dirty="0"/>
              <a:t>- Cancer le plus mortel</a:t>
            </a:r>
          </a:p>
          <a:p>
            <a:pPr>
              <a:lnSpc>
                <a:spcPct val="150000"/>
              </a:lnSpc>
            </a:pPr>
            <a:r>
              <a:rPr lang="fr-SN" sz="2800" dirty="0"/>
              <a:t>….</a:t>
            </a:r>
            <a:r>
              <a:rPr lang="fr-SN" sz="2800" b="1" dirty="0">
                <a:solidFill>
                  <a:srgbClr val="FF0000"/>
                </a:solidFill>
              </a:rPr>
              <a:t>Et pourtant l’un des rares cancers évitables</a:t>
            </a:r>
            <a:endParaRPr lang="fr-FR" sz="2800" b="1" dirty="0">
              <a:solidFill>
                <a:srgbClr val="FF0000"/>
              </a:solidFill>
            </a:endParaRPr>
          </a:p>
        </p:txBody>
      </p:sp>
      <p:pic>
        <p:nvPicPr>
          <p:cNvPr id="5" name="Image 4">
            <a:extLst>
              <a:ext uri="{FF2B5EF4-FFF2-40B4-BE49-F238E27FC236}">
                <a16:creationId xmlns:a16="http://schemas.microsoft.com/office/drawing/2014/main" id="{CBD2A5D0-3C5C-0311-78F4-AAAFB420411C}"/>
              </a:ext>
            </a:extLst>
          </p:cNvPr>
          <p:cNvPicPr>
            <a:picLocks noChangeAspect="1"/>
          </p:cNvPicPr>
          <p:nvPr/>
        </p:nvPicPr>
        <p:blipFill>
          <a:blip r:embed="rId2"/>
          <a:stretch>
            <a:fillRect/>
          </a:stretch>
        </p:blipFill>
        <p:spPr>
          <a:xfrm>
            <a:off x="5613723" y="1794903"/>
            <a:ext cx="6578278" cy="3877261"/>
          </a:xfrm>
          <a:prstGeom prst="rect">
            <a:avLst/>
          </a:prstGeom>
        </p:spPr>
      </p:pic>
      <p:pic>
        <p:nvPicPr>
          <p:cNvPr id="6" name="Image 5">
            <a:extLst>
              <a:ext uri="{FF2B5EF4-FFF2-40B4-BE49-F238E27FC236}">
                <a16:creationId xmlns:a16="http://schemas.microsoft.com/office/drawing/2014/main" id="{957E6EEA-B96F-568C-C2D1-A6B6AAF93AB8}"/>
              </a:ext>
            </a:extLst>
          </p:cNvPr>
          <p:cNvPicPr>
            <a:picLocks noChangeAspect="1"/>
          </p:cNvPicPr>
          <p:nvPr/>
        </p:nvPicPr>
        <p:blipFill>
          <a:blip r:embed="rId3"/>
          <a:stretch>
            <a:fillRect/>
          </a:stretch>
        </p:blipFill>
        <p:spPr>
          <a:xfrm>
            <a:off x="2472161" y="5844389"/>
            <a:ext cx="7772400" cy="1049311"/>
          </a:xfrm>
          <a:prstGeom prst="rect">
            <a:avLst/>
          </a:prstGeom>
        </p:spPr>
      </p:pic>
    </p:spTree>
    <p:extLst>
      <p:ext uri="{BB962C8B-B14F-4D97-AF65-F5344CB8AC3E}">
        <p14:creationId xmlns:p14="http://schemas.microsoft.com/office/powerpoint/2010/main" val="3942019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2768051" y="4930326"/>
            <a:ext cx="7317533" cy="400110"/>
          </a:xfrm>
          <a:prstGeom prst="rect">
            <a:avLst/>
          </a:prstGeom>
          <a:noFill/>
        </p:spPr>
        <p:txBody>
          <a:bodyPr wrap="square" rtlCol="0">
            <a:spAutoFit/>
          </a:bodyPr>
          <a:lstStyle/>
          <a:p>
            <a:pPr algn="ctr"/>
            <a:endParaRPr lang="fr-FR" sz="2000" b="1" dirty="0">
              <a:solidFill>
                <a:srgbClr val="0054FC"/>
              </a:solidFill>
            </a:endParaRPr>
          </a:p>
        </p:txBody>
      </p:sp>
      <p:pic>
        <p:nvPicPr>
          <p:cNvPr id="10" name="Image 9"/>
          <p:cNvPicPr>
            <a:picLocks noChangeAspect="1"/>
          </p:cNvPicPr>
          <p:nvPr/>
        </p:nvPicPr>
        <p:blipFill>
          <a:blip r:embed="rId2"/>
          <a:stretch>
            <a:fillRect/>
          </a:stretch>
        </p:blipFill>
        <p:spPr>
          <a:xfrm>
            <a:off x="5328074" y="6139166"/>
            <a:ext cx="1893885" cy="617678"/>
          </a:xfrm>
          <a:prstGeom prst="rect">
            <a:avLst/>
          </a:prstGeom>
        </p:spPr>
      </p:pic>
      <p:pic>
        <p:nvPicPr>
          <p:cNvPr id="2" name="Image 1"/>
          <p:cNvPicPr>
            <a:picLocks noChangeAspect="1"/>
          </p:cNvPicPr>
          <p:nvPr/>
        </p:nvPicPr>
        <p:blipFill>
          <a:blip r:embed="rId3"/>
          <a:stretch>
            <a:fillRect/>
          </a:stretch>
        </p:blipFill>
        <p:spPr>
          <a:xfrm>
            <a:off x="307844" y="1973716"/>
            <a:ext cx="11576310" cy="1593600"/>
          </a:xfrm>
          <a:prstGeom prst="rect">
            <a:avLst/>
          </a:prstGeom>
        </p:spPr>
      </p:pic>
      <p:pic>
        <p:nvPicPr>
          <p:cNvPr id="3" name="Image 2"/>
          <p:cNvPicPr>
            <a:picLocks noChangeAspect="1"/>
          </p:cNvPicPr>
          <p:nvPr/>
        </p:nvPicPr>
        <p:blipFill>
          <a:blip r:embed="rId4"/>
          <a:stretch>
            <a:fillRect/>
          </a:stretch>
        </p:blipFill>
        <p:spPr>
          <a:xfrm>
            <a:off x="3057461" y="3649549"/>
            <a:ext cx="6379201" cy="418320"/>
          </a:xfrm>
          <a:prstGeom prst="rect">
            <a:avLst/>
          </a:prstGeom>
        </p:spPr>
      </p:pic>
      <p:sp>
        <p:nvSpPr>
          <p:cNvPr id="13" name="ZoneTexte 12"/>
          <p:cNvSpPr txBox="1"/>
          <p:nvPr/>
        </p:nvSpPr>
        <p:spPr>
          <a:xfrm>
            <a:off x="810228" y="4674110"/>
            <a:ext cx="10417215" cy="830997"/>
          </a:xfrm>
          <a:prstGeom prst="rect">
            <a:avLst/>
          </a:prstGeom>
          <a:solidFill>
            <a:schemeClr val="bg1"/>
          </a:solidFill>
        </p:spPr>
        <p:txBody>
          <a:bodyPr wrap="square" rtlCol="0">
            <a:spAutoFit/>
          </a:bodyPr>
          <a:lstStyle/>
          <a:p>
            <a:pPr algn="ctr"/>
            <a:r>
              <a:rPr lang="fr-FR" sz="2400" b="1" dirty="0">
                <a:solidFill>
                  <a:srgbClr val="FF0000"/>
                </a:solidFill>
                <a:effectLst>
                  <a:outerShdw blurRad="38100" dist="38100" dir="2700000" algn="tl">
                    <a:srgbClr val="000000">
                      <a:alpha val="43137"/>
                    </a:srgbClr>
                  </a:outerShdw>
                </a:effectLst>
                <a:sym typeface="Symbol" panose="05050102010706020507" pitchFamily="18" charset="2"/>
              </a:rPr>
              <a:t></a:t>
            </a:r>
            <a:r>
              <a:rPr lang="fr-FR" sz="2400" b="1" dirty="0">
                <a:solidFill>
                  <a:srgbClr val="FF0000"/>
                </a:solidFill>
                <a:effectLst>
                  <a:outerShdw blurRad="38100" dist="38100" dir="2700000" algn="tl">
                    <a:srgbClr val="000000">
                      <a:alpha val="43137"/>
                    </a:srgbClr>
                  </a:outerShdw>
                </a:effectLst>
              </a:rPr>
              <a:t>UNE FEMME MEURT DE CANCER DU COL UTERIN TOUTES LES 2 MINUTES…….. CHAQUE CAS EST UNE TRAGEDIE, ET ON PEUT LE PREVENIR</a:t>
            </a:r>
            <a:r>
              <a:rPr lang="fr-FR" sz="2400" b="1" dirty="0">
                <a:solidFill>
                  <a:srgbClr val="FF0000"/>
                </a:solidFill>
                <a:effectLst>
                  <a:outerShdw blurRad="38100" dist="38100" dir="2700000" algn="tl">
                    <a:srgbClr val="000000">
                      <a:alpha val="43137"/>
                    </a:srgbClr>
                  </a:outerShdw>
                </a:effectLst>
                <a:sym typeface="Symbol" panose="05050102010706020507" pitchFamily="18" charset="2"/>
              </a:rPr>
              <a:t></a:t>
            </a:r>
            <a:endParaRPr lang="fr-FR" sz="2400" b="1" dirty="0">
              <a:solidFill>
                <a:srgbClr val="FF0000"/>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2"/>
          </p:nvPr>
        </p:nvSpPr>
        <p:spPr/>
        <p:txBody>
          <a:bodyPr/>
          <a:lstStyle/>
          <a:p>
            <a:fld id="{40443384-7D2B-3147-BE88-5386435978A8}" type="slidenum">
              <a:rPr lang="fr-FR" smtClean="0"/>
              <a:t>4</a:t>
            </a:fld>
            <a:endParaRPr lang="fr-FR"/>
          </a:p>
        </p:txBody>
      </p:sp>
      <p:sp>
        <p:nvSpPr>
          <p:cNvPr id="7" name="ZoneTexte 6">
            <a:extLst>
              <a:ext uri="{FF2B5EF4-FFF2-40B4-BE49-F238E27FC236}">
                <a16:creationId xmlns:a16="http://schemas.microsoft.com/office/drawing/2014/main" id="{028065A9-2930-7F8A-6807-20ABD7C43524}"/>
              </a:ext>
            </a:extLst>
          </p:cNvPr>
          <p:cNvSpPr txBox="1"/>
          <p:nvPr/>
        </p:nvSpPr>
        <p:spPr>
          <a:xfrm>
            <a:off x="1" y="0"/>
            <a:ext cx="12192000" cy="707886"/>
          </a:xfrm>
          <a:prstGeom prst="rect">
            <a:avLst/>
          </a:prstGeom>
          <a:solidFill>
            <a:schemeClr val="accent1">
              <a:lumMod val="40000"/>
              <a:lumOff val="60000"/>
            </a:schemeClr>
          </a:solidFill>
        </p:spPr>
        <p:txBody>
          <a:bodyPr wrap="square" rtlCol="0">
            <a:spAutoFit/>
          </a:bodyPr>
          <a:lstStyle/>
          <a:p>
            <a:pPr algn="ctr"/>
            <a:r>
              <a:rPr lang="fr-FR" sz="4000" b="1" dirty="0">
                <a:solidFill>
                  <a:srgbClr val="7030A0"/>
                </a:solidFill>
                <a:latin typeface="Tahoma" panose="020B0604030504040204" pitchFamily="34" charset="0"/>
                <a:ea typeface="Tahoma" panose="020B0604030504040204" pitchFamily="34" charset="0"/>
                <a:cs typeface="Tahoma" panose="020B0604030504040204" pitchFamily="34" charset="0"/>
              </a:rPr>
              <a:t>EPIDEMIOLOGIE DU CANCER DU COL UTERIN</a:t>
            </a:r>
          </a:p>
        </p:txBody>
      </p:sp>
    </p:spTree>
    <p:extLst>
      <p:ext uri="{BB962C8B-B14F-4D97-AF65-F5344CB8AC3E}">
        <p14:creationId xmlns:p14="http://schemas.microsoft.com/office/powerpoint/2010/main" val="1485506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 y="0"/>
            <a:ext cx="12192000" cy="707886"/>
          </a:xfrm>
          <a:prstGeom prst="rect">
            <a:avLst/>
          </a:prstGeom>
          <a:solidFill>
            <a:schemeClr val="accent1">
              <a:lumMod val="40000"/>
              <a:lumOff val="60000"/>
            </a:schemeClr>
          </a:solidFill>
        </p:spPr>
        <p:txBody>
          <a:bodyPr wrap="square" rtlCol="0">
            <a:spAutoFit/>
          </a:bodyPr>
          <a:lstStyle/>
          <a:p>
            <a:pPr algn="ctr"/>
            <a:r>
              <a:rPr lang="fr-FR" sz="4000" b="1" dirty="0">
                <a:solidFill>
                  <a:srgbClr val="7030A0"/>
                </a:solidFill>
                <a:latin typeface="Tahoma" panose="020B0604030504040204" pitchFamily="34" charset="0"/>
                <a:ea typeface="Tahoma" panose="020B0604030504040204" pitchFamily="34" charset="0"/>
                <a:cs typeface="Tahoma" panose="020B0604030504040204" pitchFamily="34" charset="0"/>
              </a:rPr>
              <a:t>EPIDEMIOLOGIE DU CANCER DU COL UTERIN</a:t>
            </a:r>
          </a:p>
        </p:txBody>
      </p:sp>
      <p:sp>
        <p:nvSpPr>
          <p:cNvPr id="3" name="Espace réservé du numéro de diapositive 2">
            <a:extLst>
              <a:ext uri="{FF2B5EF4-FFF2-40B4-BE49-F238E27FC236}">
                <a16:creationId xmlns:a16="http://schemas.microsoft.com/office/drawing/2014/main" id="{7F86EE9F-6594-9087-0592-1676FFB14871}"/>
              </a:ext>
            </a:extLst>
          </p:cNvPr>
          <p:cNvSpPr>
            <a:spLocks noGrp="1"/>
          </p:cNvSpPr>
          <p:nvPr>
            <p:ph type="sldNum" sz="quarter" idx="12"/>
          </p:nvPr>
        </p:nvSpPr>
        <p:spPr/>
        <p:txBody>
          <a:bodyPr/>
          <a:lstStyle/>
          <a:p>
            <a:fld id="{DF943E36-012F-B248-ACD2-753A8BD42C72}" type="slidenum">
              <a:rPr lang="fr-FR" smtClean="0"/>
              <a:t>5</a:t>
            </a:fld>
            <a:endParaRPr lang="fr-FR"/>
          </a:p>
        </p:txBody>
      </p:sp>
      <p:sp>
        <p:nvSpPr>
          <p:cNvPr id="4" name="ZoneTexte 3">
            <a:extLst>
              <a:ext uri="{FF2B5EF4-FFF2-40B4-BE49-F238E27FC236}">
                <a16:creationId xmlns:a16="http://schemas.microsoft.com/office/drawing/2014/main" id="{E467C8DE-63B5-4802-5EC7-4265AC3BBDD4}"/>
              </a:ext>
            </a:extLst>
          </p:cNvPr>
          <p:cNvSpPr txBox="1"/>
          <p:nvPr/>
        </p:nvSpPr>
        <p:spPr>
          <a:xfrm>
            <a:off x="291596" y="854035"/>
            <a:ext cx="5542045" cy="5842497"/>
          </a:xfrm>
          <a:prstGeom prst="rect">
            <a:avLst/>
          </a:prstGeom>
          <a:noFill/>
        </p:spPr>
        <p:txBody>
          <a:bodyPr wrap="square" rtlCol="0">
            <a:spAutoFit/>
          </a:bodyPr>
          <a:lstStyle/>
          <a:p>
            <a:pPr>
              <a:lnSpc>
                <a:spcPct val="150000"/>
              </a:lnSpc>
            </a:pPr>
            <a:r>
              <a:rPr lang="fr-FR" sz="2800" b="1" dirty="0">
                <a:solidFill>
                  <a:srgbClr val="C00000"/>
                </a:solidFill>
              </a:rPr>
              <a:t>Cancer du col utérin au Sénégal</a:t>
            </a:r>
          </a:p>
          <a:p>
            <a:pPr>
              <a:lnSpc>
                <a:spcPct val="150000"/>
              </a:lnSpc>
            </a:pPr>
            <a:r>
              <a:rPr lang="fr-FR" sz="2800" dirty="0"/>
              <a:t>- Nouveaux cas: </a:t>
            </a:r>
            <a:r>
              <a:rPr lang="fr-SN" sz="2800" dirty="0"/>
              <a:t> 1937</a:t>
            </a:r>
          </a:p>
          <a:p>
            <a:pPr>
              <a:lnSpc>
                <a:spcPct val="150000"/>
              </a:lnSpc>
            </a:pPr>
            <a:r>
              <a:rPr lang="fr-SN" sz="2800" dirty="0"/>
              <a:t>- Décès: 1312</a:t>
            </a:r>
          </a:p>
          <a:p>
            <a:pPr>
              <a:lnSpc>
                <a:spcPct val="150000"/>
              </a:lnSpc>
            </a:pPr>
            <a:r>
              <a:rPr lang="fr-SN" sz="2800" dirty="0"/>
              <a:t>- Cancer de la femme jeune </a:t>
            </a:r>
          </a:p>
          <a:p>
            <a:pPr>
              <a:lnSpc>
                <a:spcPct val="150000"/>
              </a:lnSpc>
            </a:pPr>
            <a:r>
              <a:rPr lang="fr-SN" sz="2800" dirty="0"/>
              <a:t>- Cancer le plus fréquent (17,1%)</a:t>
            </a:r>
          </a:p>
          <a:p>
            <a:pPr>
              <a:lnSpc>
                <a:spcPct val="150000"/>
              </a:lnSpc>
            </a:pPr>
            <a:r>
              <a:rPr lang="fr-SN" sz="2800" dirty="0"/>
              <a:t>- Cancer le plus mortel (stade III ou IV)</a:t>
            </a:r>
          </a:p>
          <a:p>
            <a:pPr>
              <a:lnSpc>
                <a:spcPct val="150000"/>
              </a:lnSpc>
            </a:pPr>
            <a:r>
              <a:rPr lang="fr-SN" sz="2800" dirty="0"/>
              <a:t>….</a:t>
            </a:r>
            <a:r>
              <a:rPr lang="fr-SN" sz="2800" b="1" dirty="0">
                <a:solidFill>
                  <a:srgbClr val="FF0000"/>
                </a:solidFill>
              </a:rPr>
              <a:t>Et pourtant l’un des rares cancers évitables</a:t>
            </a:r>
            <a:endParaRPr lang="fr-FR" sz="2800" b="1" dirty="0">
              <a:solidFill>
                <a:srgbClr val="FF0000"/>
              </a:solidFill>
            </a:endParaRPr>
          </a:p>
        </p:txBody>
      </p:sp>
      <p:pic>
        <p:nvPicPr>
          <p:cNvPr id="6" name="Image 5">
            <a:extLst>
              <a:ext uri="{FF2B5EF4-FFF2-40B4-BE49-F238E27FC236}">
                <a16:creationId xmlns:a16="http://schemas.microsoft.com/office/drawing/2014/main" id="{957E6EEA-B96F-568C-C2D1-A6B6AAF93AB8}"/>
              </a:ext>
            </a:extLst>
          </p:cNvPr>
          <p:cNvPicPr>
            <a:picLocks noChangeAspect="1"/>
          </p:cNvPicPr>
          <p:nvPr/>
        </p:nvPicPr>
        <p:blipFill>
          <a:blip r:embed="rId2"/>
          <a:stretch>
            <a:fillRect/>
          </a:stretch>
        </p:blipFill>
        <p:spPr>
          <a:xfrm>
            <a:off x="4034592" y="6003965"/>
            <a:ext cx="7772400" cy="889735"/>
          </a:xfrm>
          <a:prstGeom prst="rect">
            <a:avLst/>
          </a:prstGeom>
        </p:spPr>
      </p:pic>
      <p:pic>
        <p:nvPicPr>
          <p:cNvPr id="2050" name="Picture 2" descr="Sénégal — Wikipédia">
            <a:extLst>
              <a:ext uri="{FF2B5EF4-FFF2-40B4-BE49-F238E27FC236}">
                <a16:creationId xmlns:a16="http://schemas.microsoft.com/office/drawing/2014/main" id="{5EE9618B-19C2-369B-88BD-39A373367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687" y="830997"/>
            <a:ext cx="5811306" cy="5353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965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867A53-5895-0C81-839B-BD362748B0AC}"/>
              </a:ext>
            </a:extLst>
          </p:cNvPr>
          <p:cNvSpPr txBox="1"/>
          <p:nvPr/>
        </p:nvSpPr>
        <p:spPr>
          <a:xfrm>
            <a:off x="1" y="0"/>
            <a:ext cx="12192000" cy="646331"/>
          </a:xfrm>
          <a:prstGeom prst="rect">
            <a:avLst/>
          </a:prstGeom>
          <a:solidFill>
            <a:schemeClr val="accent1">
              <a:lumMod val="40000"/>
              <a:lumOff val="60000"/>
            </a:schemeClr>
          </a:solidFill>
        </p:spPr>
        <p:txBody>
          <a:bodyPr wrap="square" rtlCol="0">
            <a:spAutoFit/>
          </a:bodyPr>
          <a:lstStyle/>
          <a:p>
            <a:pPr algn="ctr"/>
            <a:r>
              <a:rPr lang="fr-FR" sz="3600" b="1" dirty="0">
                <a:solidFill>
                  <a:srgbClr val="7030A0"/>
                </a:solidFill>
                <a:latin typeface="Tahoma" panose="020B0604030504040204" pitchFamily="34" charset="0"/>
                <a:ea typeface="Tahoma" panose="020B0604030504040204" pitchFamily="34" charset="0"/>
                <a:cs typeface="Tahoma" panose="020B0604030504040204" pitchFamily="34" charset="0"/>
              </a:rPr>
              <a:t>HISTOIRE NATURELLE DU CANCER DU COL UTERIN</a:t>
            </a:r>
          </a:p>
        </p:txBody>
      </p:sp>
      <p:sp>
        <p:nvSpPr>
          <p:cNvPr id="3" name="ZoneTexte 2">
            <a:extLst>
              <a:ext uri="{FF2B5EF4-FFF2-40B4-BE49-F238E27FC236}">
                <a16:creationId xmlns:a16="http://schemas.microsoft.com/office/drawing/2014/main" id="{C85F5A68-C8DB-A0E9-484C-792E193A1079}"/>
              </a:ext>
            </a:extLst>
          </p:cNvPr>
          <p:cNvSpPr txBox="1"/>
          <p:nvPr/>
        </p:nvSpPr>
        <p:spPr>
          <a:xfrm>
            <a:off x="152400" y="913947"/>
            <a:ext cx="9829800" cy="2246769"/>
          </a:xfrm>
          <a:prstGeom prst="rect">
            <a:avLst/>
          </a:prstGeom>
          <a:noFill/>
        </p:spPr>
        <p:txBody>
          <a:bodyPr wrap="square" rtlCol="0">
            <a:spAutoFit/>
          </a:bodyPr>
          <a:lstStyle/>
          <a:p>
            <a:r>
              <a:rPr lang="fr-FR" sz="2800" dirty="0">
                <a:latin typeface="Tahoma" panose="020B0604030504040204" pitchFamily="34" charset="0"/>
                <a:ea typeface="Tahoma" panose="020B0604030504040204" pitchFamily="34" charset="0"/>
                <a:cs typeface="Tahoma" panose="020B0604030504040204" pitchFamily="34" charset="0"/>
              </a:rPr>
              <a:t>L’histoire naturelle du cancer du col utérin est une histoire d’amour qui a mal tourné et met en jeu:</a:t>
            </a:r>
          </a:p>
          <a:p>
            <a:r>
              <a:rPr lang="fr-FR" sz="2800" dirty="0">
                <a:latin typeface="Tahoma" panose="020B0604030504040204" pitchFamily="34" charset="0"/>
                <a:ea typeface="Tahoma" panose="020B0604030504040204" pitchFamily="34" charset="0"/>
                <a:cs typeface="Tahoma" panose="020B0604030504040204" pitchFamily="34" charset="0"/>
              </a:rPr>
              <a:t>- Homme</a:t>
            </a:r>
          </a:p>
          <a:p>
            <a:r>
              <a:rPr lang="fr-FR" sz="2800" dirty="0">
                <a:latin typeface="Tahoma" panose="020B0604030504040204" pitchFamily="34" charset="0"/>
                <a:ea typeface="Tahoma" panose="020B0604030504040204" pitchFamily="34" charset="0"/>
                <a:cs typeface="Tahoma" panose="020B0604030504040204" pitchFamily="34" charset="0"/>
              </a:rPr>
              <a:t>- Femme</a:t>
            </a:r>
          </a:p>
          <a:p>
            <a:r>
              <a:rPr lang="fr-FR" sz="2800" dirty="0">
                <a:latin typeface="Tahoma" panose="020B0604030504040204" pitchFamily="34" charset="0"/>
                <a:ea typeface="Tahoma" panose="020B0604030504040204" pitchFamily="34" charset="0"/>
                <a:cs typeface="Tahoma" panose="020B0604030504040204" pitchFamily="34" charset="0"/>
              </a:rPr>
              <a:t>- Papillomavirus humains à haut risque oncogènes</a:t>
            </a:r>
          </a:p>
        </p:txBody>
      </p:sp>
      <p:pic>
        <p:nvPicPr>
          <p:cNvPr id="4" name="Image 3">
            <a:extLst>
              <a:ext uri="{FF2B5EF4-FFF2-40B4-BE49-F238E27FC236}">
                <a16:creationId xmlns:a16="http://schemas.microsoft.com/office/drawing/2014/main" id="{20D93D4E-3BCC-498D-42F3-0B0A2239AC13}"/>
              </a:ext>
            </a:extLst>
          </p:cNvPr>
          <p:cNvPicPr>
            <a:picLocks noChangeAspect="1"/>
          </p:cNvPicPr>
          <p:nvPr/>
        </p:nvPicPr>
        <p:blipFill>
          <a:blip r:embed="rId2"/>
          <a:stretch>
            <a:fillRect/>
          </a:stretch>
        </p:blipFill>
        <p:spPr>
          <a:xfrm>
            <a:off x="571499" y="3768163"/>
            <a:ext cx="3587263" cy="2539413"/>
          </a:xfrm>
          <a:prstGeom prst="rect">
            <a:avLst/>
          </a:prstGeom>
        </p:spPr>
      </p:pic>
      <p:pic>
        <p:nvPicPr>
          <p:cNvPr id="1026" name="Picture 2" descr="ASSA, JEUNE FILLE DE CITÉ | ARTE Radio">
            <a:extLst>
              <a:ext uri="{FF2B5EF4-FFF2-40B4-BE49-F238E27FC236}">
                <a16:creationId xmlns:a16="http://schemas.microsoft.com/office/drawing/2014/main" id="{78ABA816-5A83-1DB4-FE67-00F584FE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2" y="3629025"/>
            <a:ext cx="5422152" cy="3057525"/>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21174008-F75E-29FE-0973-C02B88A3E97C}"/>
              </a:ext>
            </a:extLst>
          </p:cNvPr>
          <p:cNvSpPr>
            <a:spLocks noGrp="1"/>
          </p:cNvSpPr>
          <p:nvPr>
            <p:ph type="sldNum" sz="quarter" idx="12"/>
          </p:nvPr>
        </p:nvSpPr>
        <p:spPr/>
        <p:txBody>
          <a:bodyPr/>
          <a:lstStyle/>
          <a:p>
            <a:fld id="{DF943E36-012F-B248-ACD2-753A8BD42C72}" type="slidenum">
              <a:rPr lang="fr-FR" smtClean="0"/>
              <a:t>6</a:t>
            </a:fld>
            <a:endParaRPr lang="fr-FR"/>
          </a:p>
        </p:txBody>
      </p:sp>
    </p:spTree>
    <p:extLst>
      <p:ext uri="{BB962C8B-B14F-4D97-AF65-F5344CB8AC3E}">
        <p14:creationId xmlns:p14="http://schemas.microsoft.com/office/powerpoint/2010/main" val="2649230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ChangeArrowheads="1"/>
          </p:cNvSpPr>
          <p:nvPr/>
        </p:nvSpPr>
        <p:spPr bwMode="auto">
          <a:xfrm>
            <a:off x="2895600" y="2114550"/>
            <a:ext cx="6400800" cy="3314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57175" indent="-257175">
              <a:spcBef>
                <a:spcPct val="20000"/>
              </a:spcBef>
              <a:buFontTx/>
              <a:buChar char="•"/>
            </a:pPr>
            <a:endParaRPr lang="fr-FR"/>
          </a:p>
        </p:txBody>
      </p:sp>
      <p:sp>
        <p:nvSpPr>
          <p:cNvPr id="179204" name="Rectangle 4"/>
          <p:cNvSpPr>
            <a:spLocks noChangeArrowheads="1"/>
          </p:cNvSpPr>
          <p:nvPr/>
        </p:nvSpPr>
        <p:spPr bwMode="auto">
          <a:xfrm>
            <a:off x="2590802" y="4958953"/>
            <a:ext cx="184731"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fr-FR" sz="1350"/>
          </a:p>
        </p:txBody>
      </p:sp>
      <p:sp>
        <p:nvSpPr>
          <p:cNvPr id="179205" name="Text Box 5"/>
          <p:cNvSpPr txBox="1">
            <a:spLocks noChangeArrowheads="1"/>
          </p:cNvSpPr>
          <p:nvPr/>
        </p:nvSpPr>
        <p:spPr bwMode="auto">
          <a:xfrm>
            <a:off x="1524000" y="1089231"/>
            <a:ext cx="9144000" cy="461665"/>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2400" b="1" dirty="0">
                <a:solidFill>
                  <a:srgbClr val="002060"/>
                </a:solidFill>
                <a:latin typeface="Tahoma" panose="020B0604030504040204" pitchFamily="34" charset="0"/>
                <a:ea typeface="Tahoma" panose="020B0604030504040204" pitchFamily="34" charset="0"/>
                <a:cs typeface="Tahoma" panose="020B0604030504040204" pitchFamily="34" charset="0"/>
              </a:rPr>
              <a:t>Zur </a:t>
            </a:r>
            <a:r>
              <a:rPr lang="fr-FR" sz="2400" b="1">
                <a:solidFill>
                  <a:srgbClr val="002060"/>
                </a:solidFill>
                <a:latin typeface="Tahoma" panose="020B0604030504040204" pitchFamily="34" charset="0"/>
                <a:ea typeface="Tahoma" panose="020B0604030504040204" pitchFamily="34" charset="0"/>
                <a:cs typeface="Tahoma" panose="020B0604030504040204" pitchFamily="34" charset="0"/>
              </a:rPr>
              <a:t>Hausen</a:t>
            </a:r>
            <a:r>
              <a:rPr lang="fr-FR" sz="2400" b="1" dirty="0">
                <a:solidFill>
                  <a:srgbClr val="002060"/>
                </a:solidFill>
                <a:latin typeface="Tahoma" panose="020B0604030504040204" pitchFamily="34" charset="0"/>
                <a:ea typeface="Tahoma" panose="020B0604030504040204" pitchFamily="34" charset="0"/>
                <a:cs typeface="Tahoma" panose="020B0604030504040204" pitchFamily="34" charset="0"/>
              </a:rPr>
              <a:t> H</a:t>
            </a:r>
          </a:p>
        </p:txBody>
      </p:sp>
      <p:pic>
        <p:nvPicPr>
          <p:cNvPr id="8" name="Picture 2">
            <a:extLst>
              <a:ext uri="{FF2B5EF4-FFF2-40B4-BE49-F238E27FC236}">
                <a16:creationId xmlns:a16="http://schemas.microsoft.com/office/drawing/2014/main" id="{6FC417AA-2147-E449-97D8-6D7CEE551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347"/>
            <a:ext cx="8260076" cy="2176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F36F5E63-35D7-0E48-8E0A-2EAD51D96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0943" y="1550896"/>
            <a:ext cx="1906190" cy="195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8116F4AD-551A-5A4A-A942-6F6F7CB5B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43598"/>
            <a:ext cx="4543426" cy="2984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a:extLst>
              <a:ext uri="{FF2B5EF4-FFF2-40B4-BE49-F238E27FC236}">
                <a16:creationId xmlns:a16="http://schemas.microsoft.com/office/drawing/2014/main" id="{5A99F2A9-AC80-784A-A496-40D208B0EC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3426" y="3749942"/>
            <a:ext cx="7648574" cy="297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78B22D37-3313-4F47-B48D-9CDA2AD7C8E7}"/>
              </a:ext>
            </a:extLst>
          </p:cNvPr>
          <p:cNvSpPr/>
          <p:nvPr/>
        </p:nvSpPr>
        <p:spPr>
          <a:xfrm>
            <a:off x="7877176" y="4605191"/>
            <a:ext cx="917972" cy="161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Espace réservé du numéro de diapositive 3">
            <a:extLst>
              <a:ext uri="{FF2B5EF4-FFF2-40B4-BE49-F238E27FC236}">
                <a16:creationId xmlns:a16="http://schemas.microsoft.com/office/drawing/2014/main" id="{A17AAE90-F05D-B0F8-ACCA-71C5DFFF476C}"/>
              </a:ext>
            </a:extLst>
          </p:cNvPr>
          <p:cNvSpPr>
            <a:spLocks noGrp="1"/>
          </p:cNvSpPr>
          <p:nvPr>
            <p:ph type="sldNum" sz="quarter" idx="12"/>
          </p:nvPr>
        </p:nvSpPr>
        <p:spPr/>
        <p:txBody>
          <a:bodyPr/>
          <a:lstStyle/>
          <a:p>
            <a:fld id="{4931F2B2-C2EF-6343-AD73-B602F9C157F9}" type="slidenum">
              <a:rPr lang="fr-FR" smtClean="0"/>
              <a:t>7</a:t>
            </a:fld>
            <a:endParaRPr lang="fr-FR"/>
          </a:p>
        </p:txBody>
      </p:sp>
      <p:sp>
        <p:nvSpPr>
          <p:cNvPr id="2" name="ZoneTexte 1">
            <a:extLst>
              <a:ext uri="{FF2B5EF4-FFF2-40B4-BE49-F238E27FC236}">
                <a16:creationId xmlns:a16="http://schemas.microsoft.com/office/drawing/2014/main" id="{4C492642-0706-1F5D-69B4-26253706AEC5}"/>
              </a:ext>
            </a:extLst>
          </p:cNvPr>
          <p:cNvSpPr txBox="1"/>
          <p:nvPr/>
        </p:nvSpPr>
        <p:spPr>
          <a:xfrm>
            <a:off x="0" y="0"/>
            <a:ext cx="12192000" cy="646331"/>
          </a:xfrm>
          <a:prstGeom prst="rect">
            <a:avLst/>
          </a:prstGeom>
          <a:solidFill>
            <a:schemeClr val="accent1">
              <a:lumMod val="40000"/>
              <a:lumOff val="60000"/>
            </a:schemeClr>
          </a:solidFill>
        </p:spPr>
        <p:txBody>
          <a:bodyPr wrap="square" rtlCol="0">
            <a:spAutoFit/>
          </a:bodyPr>
          <a:lstStyle/>
          <a:p>
            <a:pPr algn="ctr"/>
            <a:r>
              <a:rPr lang="fr-FR" sz="3600" b="1" dirty="0">
                <a:solidFill>
                  <a:srgbClr val="7030A0"/>
                </a:solidFill>
                <a:latin typeface="Tahoma" panose="020B0604030504040204" pitchFamily="34" charset="0"/>
                <a:ea typeface="Tahoma" panose="020B0604030504040204" pitchFamily="34" charset="0"/>
                <a:cs typeface="Tahoma" panose="020B0604030504040204" pitchFamily="34" charset="0"/>
              </a:rPr>
              <a:t>HISTOIRE NATURELLE DU CANCER DU COL UTERIN</a:t>
            </a:r>
          </a:p>
        </p:txBody>
      </p:sp>
    </p:spTree>
    <p:extLst>
      <p:ext uri="{BB962C8B-B14F-4D97-AF65-F5344CB8AC3E}">
        <p14:creationId xmlns:p14="http://schemas.microsoft.com/office/powerpoint/2010/main" val="3121985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re 1">
            <a:extLst>
              <a:ext uri="{FF2B5EF4-FFF2-40B4-BE49-F238E27FC236}">
                <a16:creationId xmlns:a16="http://schemas.microsoft.com/office/drawing/2014/main" id="{06551C75-1DBB-F246-A7E6-85F1BE4DD408}"/>
              </a:ext>
            </a:extLst>
          </p:cNvPr>
          <p:cNvSpPr>
            <a:spLocks noGrp="1" noChangeArrowheads="1"/>
          </p:cNvSpPr>
          <p:nvPr>
            <p:ph type="title"/>
          </p:nvPr>
        </p:nvSpPr>
        <p:spPr>
          <a:xfrm>
            <a:off x="117676" y="120653"/>
            <a:ext cx="11956648" cy="692150"/>
          </a:xfrm>
        </p:spPr>
        <p:txBody>
          <a:bodyPr>
            <a:normAutofit fontScale="90000"/>
          </a:bodyPr>
          <a:lstStyle/>
          <a:p>
            <a:pPr algn="l"/>
            <a:r>
              <a:rPr lang="fr-FR" altLang="fr-FR" dirty="0">
                <a:solidFill>
                  <a:srgbClr val="0163A0"/>
                </a:solidFill>
                <a:latin typeface="Tahoma" panose="020B0604030504040204" pitchFamily="34" charset="0"/>
                <a:ea typeface="Tahoma" panose="020B0604030504040204" pitchFamily="34" charset="0"/>
                <a:cs typeface="Tahoma" panose="020B0604030504040204" pitchFamily="34" charset="0"/>
              </a:rPr>
              <a:t>Résultats COFAC-COL</a:t>
            </a:r>
          </a:p>
        </p:txBody>
      </p:sp>
      <p:sp>
        <p:nvSpPr>
          <p:cNvPr id="81922" name="ZoneTexte 5">
            <a:extLst>
              <a:ext uri="{FF2B5EF4-FFF2-40B4-BE49-F238E27FC236}">
                <a16:creationId xmlns:a16="http://schemas.microsoft.com/office/drawing/2014/main" id="{364FB8B0-F521-A14D-B0F9-D3513A28AF6E}"/>
              </a:ext>
            </a:extLst>
          </p:cNvPr>
          <p:cNvSpPr txBox="1">
            <a:spLocks noChangeArrowheads="1"/>
          </p:cNvSpPr>
          <p:nvPr/>
        </p:nvSpPr>
        <p:spPr bwMode="auto">
          <a:xfrm>
            <a:off x="3217864" y="5524500"/>
            <a:ext cx="662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buClr>
                <a:srgbClr val="FF6600"/>
              </a:buClr>
              <a:buSzPct val="150000"/>
              <a:buFont typeface="Wingdings" pitchFamily="2" charset="2"/>
              <a:buChar char="§"/>
              <a:defRPr sz="3200" b="1" i="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600"/>
              </a:buClr>
              <a:buChar char="•"/>
              <a:defRPr sz="32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600"/>
              </a:buClr>
              <a:buFont typeface="Arial" panose="020B0604020202020204" pitchFamily="34" charset="0"/>
              <a:buChar char="-"/>
              <a:defRPr sz="32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32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fr-FR" sz="1800" b="0" i="0" dirty="0" err="1">
                <a:latin typeface="Tahoma" panose="020B0604030504040204" pitchFamily="34" charset="0"/>
                <a:ea typeface="Tahoma" panose="020B0604030504040204" pitchFamily="34" charset="0"/>
                <a:cs typeface="Tahoma" panose="020B0604030504040204" pitchFamily="34" charset="0"/>
              </a:rPr>
              <a:t>Autres</a:t>
            </a:r>
            <a:r>
              <a:rPr lang="en-US" altLang="fr-FR" sz="1800" b="0" i="0" dirty="0">
                <a:latin typeface="Tahoma" panose="020B0604030504040204" pitchFamily="34" charset="0"/>
                <a:ea typeface="Tahoma" panose="020B0604030504040204" pitchFamily="34" charset="0"/>
                <a:cs typeface="Tahoma" panose="020B0604030504040204" pitchFamily="34" charset="0"/>
              </a:rPr>
              <a:t> genotypes : HPV31, 33, 35, 39, 56 et 59</a:t>
            </a:r>
            <a:endParaRPr lang="fr-FR" altLang="fr-FR" sz="1800" b="0" i="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leau 6">
            <a:extLst>
              <a:ext uri="{FF2B5EF4-FFF2-40B4-BE49-F238E27FC236}">
                <a16:creationId xmlns:a16="http://schemas.microsoft.com/office/drawing/2014/main" id="{BACD87F1-561F-6F4B-8F95-A9562E1BA003}"/>
              </a:ext>
            </a:extLst>
          </p:cNvPr>
          <p:cNvGraphicFramePr>
            <a:graphicFrameLocks noGrp="1"/>
          </p:cNvGraphicFramePr>
          <p:nvPr>
            <p:extLst>
              <p:ext uri="{D42A27DB-BD31-4B8C-83A1-F6EECF244321}">
                <p14:modId xmlns:p14="http://schemas.microsoft.com/office/powerpoint/2010/main" val="1430283580"/>
              </p:ext>
            </p:extLst>
          </p:nvPr>
        </p:nvGraphicFramePr>
        <p:xfrm>
          <a:off x="393539" y="963613"/>
          <a:ext cx="9641712" cy="4395470"/>
        </p:xfrm>
        <a:graphic>
          <a:graphicData uri="http://schemas.openxmlformats.org/drawingml/2006/table">
            <a:tbl>
              <a:tblPr firstRow="1" bandRow="1">
                <a:tableStyleId>{5C22544A-7EE6-4342-B048-85BDC9FD1C3A}</a:tableStyleId>
              </a:tblPr>
              <a:tblGrid>
                <a:gridCol w="3743854">
                  <a:extLst>
                    <a:ext uri="{9D8B030D-6E8A-4147-A177-3AD203B41FA5}">
                      <a16:colId xmlns:a16="http://schemas.microsoft.com/office/drawing/2014/main" val="20000"/>
                    </a:ext>
                  </a:extLst>
                </a:gridCol>
                <a:gridCol w="1400882">
                  <a:extLst>
                    <a:ext uri="{9D8B030D-6E8A-4147-A177-3AD203B41FA5}">
                      <a16:colId xmlns:a16="http://schemas.microsoft.com/office/drawing/2014/main" val="20001"/>
                    </a:ext>
                  </a:extLst>
                </a:gridCol>
                <a:gridCol w="1519754">
                  <a:extLst>
                    <a:ext uri="{9D8B030D-6E8A-4147-A177-3AD203B41FA5}">
                      <a16:colId xmlns:a16="http://schemas.microsoft.com/office/drawing/2014/main" val="20002"/>
                    </a:ext>
                  </a:extLst>
                </a:gridCol>
                <a:gridCol w="1644322">
                  <a:extLst>
                    <a:ext uri="{9D8B030D-6E8A-4147-A177-3AD203B41FA5}">
                      <a16:colId xmlns:a16="http://schemas.microsoft.com/office/drawing/2014/main" val="20003"/>
                    </a:ext>
                  </a:extLst>
                </a:gridCol>
                <a:gridCol w="1332900">
                  <a:extLst>
                    <a:ext uri="{9D8B030D-6E8A-4147-A177-3AD203B41FA5}">
                      <a16:colId xmlns:a16="http://schemas.microsoft.com/office/drawing/2014/main" val="20004"/>
                    </a:ext>
                  </a:extLst>
                </a:gridCol>
              </a:tblGrid>
              <a:tr h="493270">
                <a:tc>
                  <a:txBody>
                    <a:bodyPr/>
                    <a:lstStyle/>
                    <a:p>
                      <a:r>
                        <a:rPr lang="fr-FR" sz="1800" dirty="0"/>
                        <a:t>Pays</a:t>
                      </a:r>
                    </a:p>
                  </a:txBody>
                  <a:tcPr marL="51432" marR="51432" marT="34292" marB="34292"/>
                </a:tc>
                <a:tc>
                  <a:txBody>
                    <a:bodyPr/>
                    <a:lstStyle/>
                    <a:p>
                      <a:pPr algn="ctr"/>
                      <a:r>
                        <a:rPr lang="fr-FR" sz="1800" dirty="0"/>
                        <a:t>1</a:t>
                      </a:r>
                      <a:r>
                        <a:rPr lang="fr-FR" sz="1800" baseline="30000" dirty="0"/>
                        <a:t>er</a:t>
                      </a:r>
                      <a:endParaRPr lang="fr-FR" sz="1800" dirty="0"/>
                    </a:p>
                  </a:txBody>
                  <a:tcPr marL="51434" marR="51434" marT="34293" marB="34293"/>
                </a:tc>
                <a:tc>
                  <a:txBody>
                    <a:bodyPr/>
                    <a:lstStyle/>
                    <a:p>
                      <a:pPr algn="ctr"/>
                      <a:r>
                        <a:rPr lang="fr-FR" sz="1800" dirty="0"/>
                        <a:t>2</a:t>
                      </a:r>
                      <a:r>
                        <a:rPr lang="fr-FR" sz="1800" baseline="30000" dirty="0"/>
                        <a:t>ème</a:t>
                      </a:r>
                      <a:endParaRPr lang="fr-FR" sz="1800" dirty="0"/>
                    </a:p>
                  </a:txBody>
                  <a:tcPr marL="51434" marR="51434" marT="34293" marB="3429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a:t>3</a:t>
                      </a:r>
                      <a:r>
                        <a:rPr lang="fr-FR" sz="1800" baseline="30000" dirty="0"/>
                        <a:t>ème</a:t>
                      </a:r>
                      <a:endParaRPr lang="fr-FR" sz="1800" dirty="0"/>
                    </a:p>
                  </a:txBody>
                  <a:tcPr marL="51434" marR="51434" marT="34293" marB="34293"/>
                </a:tc>
                <a:tc>
                  <a:txBody>
                    <a:bodyPr/>
                    <a:lstStyle/>
                    <a:p>
                      <a:pPr algn="ctr"/>
                      <a:r>
                        <a:rPr lang="fr-FR" sz="1800" dirty="0"/>
                        <a:t>4</a:t>
                      </a:r>
                      <a:r>
                        <a:rPr lang="fr-FR" sz="1800" baseline="30000" dirty="0"/>
                        <a:t>ème</a:t>
                      </a:r>
                      <a:endParaRPr lang="fr-FR" sz="1800" dirty="0"/>
                    </a:p>
                  </a:txBody>
                  <a:tcPr marL="51434" marR="51434" marT="34293" marB="34293"/>
                </a:tc>
                <a:extLst>
                  <a:ext uri="{0D108BD9-81ED-4DB2-BD59-A6C34878D82A}">
                    <a16:rowId xmlns:a16="http://schemas.microsoft.com/office/drawing/2014/main" val="10000"/>
                  </a:ext>
                </a:extLst>
              </a:tr>
              <a:tr h="780440">
                <a:tc>
                  <a:txBody>
                    <a:bodyPr/>
                    <a:lstStyle/>
                    <a:p>
                      <a:r>
                        <a:rPr lang="fr-FR" sz="1800" b="0" dirty="0"/>
                        <a:t>Cameroun (133)</a:t>
                      </a:r>
                    </a:p>
                  </a:txBody>
                  <a:tcPr marL="51432" marR="51432" marT="34292" marB="34292" anchor="ctr">
                    <a:solidFill>
                      <a:schemeClr val="bg1"/>
                    </a:solidFill>
                  </a:tcPr>
                </a:tc>
                <a:tc>
                  <a:txBody>
                    <a:bodyPr/>
                    <a:lstStyle/>
                    <a:p>
                      <a:pPr algn="ctr"/>
                      <a:r>
                        <a:rPr lang="fr-FR" sz="1800" b="0" dirty="0"/>
                        <a:t>16</a:t>
                      </a:r>
                    </a:p>
                  </a:txBody>
                  <a:tcPr marL="51434" marR="51434" marT="34293" marB="34293" anchor="ctr">
                    <a:solidFill>
                      <a:srgbClr val="FFC000"/>
                    </a:solidFill>
                  </a:tcPr>
                </a:tc>
                <a:tc>
                  <a:txBody>
                    <a:bodyPr/>
                    <a:lstStyle/>
                    <a:p>
                      <a:pPr algn="ctr"/>
                      <a:r>
                        <a:rPr lang="fr-FR" sz="1800" b="0" dirty="0"/>
                        <a:t>18</a:t>
                      </a:r>
                    </a:p>
                  </a:txBody>
                  <a:tcPr marL="51434" marR="51434" marT="34293" marB="34293" anchor="ctr">
                    <a:solidFill>
                      <a:schemeClr val="accent6">
                        <a:lumMod val="60000"/>
                        <a:lumOff val="40000"/>
                      </a:schemeClr>
                    </a:solidFill>
                  </a:tcPr>
                </a:tc>
                <a:tc>
                  <a:txBody>
                    <a:bodyPr/>
                    <a:lstStyle/>
                    <a:p>
                      <a:pPr algn="ctr"/>
                      <a:r>
                        <a:rPr lang="fr-FR" sz="1800" b="0" dirty="0"/>
                        <a:t>45</a:t>
                      </a:r>
                    </a:p>
                  </a:txBody>
                  <a:tcPr marL="51434" marR="51434" marT="34293" marB="34293" anchor="ctr">
                    <a:solidFill>
                      <a:srgbClr val="92D050"/>
                    </a:solidFill>
                  </a:tcPr>
                </a:tc>
                <a:tc>
                  <a:txBody>
                    <a:bodyPr/>
                    <a:lstStyle/>
                    <a:p>
                      <a:pPr algn="ctr"/>
                      <a:r>
                        <a:rPr lang="fr-FR" sz="1800" b="0" dirty="0"/>
                        <a:t>58</a:t>
                      </a:r>
                    </a:p>
                  </a:txBody>
                  <a:tcPr marL="51434" marR="51434" marT="34293" marB="34293" anchor="ctr">
                    <a:solidFill>
                      <a:srgbClr val="00B0F0"/>
                    </a:solidFill>
                  </a:tcPr>
                </a:tc>
                <a:extLst>
                  <a:ext uri="{0D108BD9-81ED-4DB2-BD59-A6C34878D82A}">
                    <a16:rowId xmlns:a16="http://schemas.microsoft.com/office/drawing/2014/main" val="10001"/>
                  </a:ext>
                </a:extLst>
              </a:tr>
              <a:tr h="780440">
                <a:tc>
                  <a:txBody>
                    <a:bodyPr/>
                    <a:lstStyle/>
                    <a:p>
                      <a:r>
                        <a:rPr lang="fr-FR" sz="1800" b="0" dirty="0"/>
                        <a:t>Gabon  (158)</a:t>
                      </a:r>
                    </a:p>
                  </a:txBody>
                  <a:tcPr marL="51432" marR="51432" marT="34292" marB="34292" anchor="ctr">
                    <a:solidFill>
                      <a:schemeClr val="bg1"/>
                    </a:solidFill>
                  </a:tcPr>
                </a:tc>
                <a:tc>
                  <a:txBody>
                    <a:bodyPr/>
                    <a:lstStyle/>
                    <a:p>
                      <a:pPr algn="ctr"/>
                      <a:r>
                        <a:rPr lang="fr-FR" sz="1800" b="0" dirty="0"/>
                        <a:t>16</a:t>
                      </a:r>
                    </a:p>
                  </a:txBody>
                  <a:tcPr marL="51434" marR="51434" marT="34293" marB="34293" anchor="ctr">
                    <a:solidFill>
                      <a:srgbClr val="FFC000"/>
                    </a:solidFill>
                  </a:tcPr>
                </a:tc>
                <a:tc>
                  <a:txBody>
                    <a:bodyPr/>
                    <a:lstStyle/>
                    <a:p>
                      <a:pPr algn="ctr"/>
                      <a:r>
                        <a:rPr lang="fr-FR" sz="1800" b="0" dirty="0"/>
                        <a:t>18</a:t>
                      </a:r>
                    </a:p>
                  </a:txBody>
                  <a:tcPr marL="51434" marR="51434" marT="34293" marB="34293" anchor="ctr">
                    <a:solidFill>
                      <a:schemeClr val="accent6">
                        <a:lumMod val="60000"/>
                        <a:lumOff val="40000"/>
                      </a:schemeClr>
                    </a:solidFill>
                  </a:tcPr>
                </a:tc>
                <a:tc>
                  <a:txBody>
                    <a:bodyPr/>
                    <a:lstStyle/>
                    <a:p>
                      <a:pPr algn="ctr"/>
                      <a:r>
                        <a:rPr lang="fr-FR" sz="1800" b="0" dirty="0"/>
                        <a:t>58</a:t>
                      </a:r>
                    </a:p>
                  </a:txBody>
                  <a:tcPr marL="51434" marR="51434" marT="34293" marB="34293" anchor="ctr">
                    <a:solidFill>
                      <a:srgbClr val="00B0F0"/>
                    </a:solidFill>
                  </a:tcPr>
                </a:tc>
                <a:tc>
                  <a:txBody>
                    <a:bodyPr/>
                    <a:lstStyle/>
                    <a:p>
                      <a:pPr algn="ctr"/>
                      <a:r>
                        <a:rPr lang="fr-FR" sz="1800" b="0" dirty="0"/>
                        <a:t>33,</a:t>
                      </a:r>
                      <a:r>
                        <a:rPr lang="fr-FR" sz="1800" b="0" baseline="0" dirty="0"/>
                        <a:t> 45</a:t>
                      </a:r>
                      <a:endParaRPr lang="fr-FR" sz="1800" b="0" dirty="0"/>
                    </a:p>
                  </a:txBody>
                  <a:tcPr marL="51434" marR="51434" marT="34293" marB="34293" anchor="ctr">
                    <a:solidFill>
                      <a:schemeClr val="bg1"/>
                    </a:solidFill>
                  </a:tcPr>
                </a:tc>
                <a:extLst>
                  <a:ext uri="{0D108BD9-81ED-4DB2-BD59-A6C34878D82A}">
                    <a16:rowId xmlns:a16="http://schemas.microsoft.com/office/drawing/2014/main" val="10002"/>
                  </a:ext>
                </a:extLst>
              </a:tr>
              <a:tr h="780440">
                <a:tc>
                  <a:txBody>
                    <a:bodyPr/>
                    <a:lstStyle/>
                    <a:p>
                      <a:r>
                        <a:rPr lang="fr-FR" sz="1800" b="0" dirty="0"/>
                        <a:t>Madagascar (300)</a:t>
                      </a:r>
                    </a:p>
                  </a:txBody>
                  <a:tcPr marL="51432" marR="51432" marT="34292" marB="34292" anchor="ctr">
                    <a:solidFill>
                      <a:schemeClr val="bg1"/>
                    </a:solidFill>
                  </a:tcPr>
                </a:tc>
                <a:tc>
                  <a:txBody>
                    <a:bodyPr/>
                    <a:lstStyle/>
                    <a:p>
                      <a:pPr algn="ctr"/>
                      <a:r>
                        <a:rPr lang="fr-FR" sz="1800" b="0" dirty="0"/>
                        <a:t>16</a:t>
                      </a:r>
                    </a:p>
                  </a:txBody>
                  <a:tcPr marL="51434" marR="51434" marT="34293" marB="34293" anchor="ctr">
                    <a:solidFill>
                      <a:srgbClr val="FFC000"/>
                    </a:solidFill>
                  </a:tcPr>
                </a:tc>
                <a:tc>
                  <a:txBody>
                    <a:bodyPr/>
                    <a:lstStyle/>
                    <a:p>
                      <a:pPr algn="ctr"/>
                      <a:r>
                        <a:rPr lang="fr-FR" sz="1800" b="0" dirty="0"/>
                        <a:t>45</a:t>
                      </a:r>
                    </a:p>
                  </a:txBody>
                  <a:tcPr marL="51434" marR="51434" marT="34293" marB="34293" anchor="ctr">
                    <a:solidFill>
                      <a:srgbClr val="92D050"/>
                    </a:solidFill>
                  </a:tcPr>
                </a:tc>
                <a:tc>
                  <a:txBody>
                    <a:bodyPr/>
                    <a:lstStyle/>
                    <a:p>
                      <a:pPr algn="ctr"/>
                      <a:r>
                        <a:rPr lang="fr-FR" sz="1800" b="0" dirty="0"/>
                        <a:t>18</a:t>
                      </a:r>
                    </a:p>
                  </a:txBody>
                  <a:tcPr marL="51434" marR="51434" marT="34293" marB="34293" anchor="ctr">
                    <a:solidFill>
                      <a:schemeClr val="accent6">
                        <a:lumMod val="60000"/>
                        <a:lumOff val="40000"/>
                      </a:schemeClr>
                    </a:solidFill>
                  </a:tcPr>
                </a:tc>
                <a:tc>
                  <a:txBody>
                    <a:bodyPr/>
                    <a:lstStyle/>
                    <a:p>
                      <a:pPr algn="ctr"/>
                      <a:r>
                        <a:rPr lang="fr-FR" sz="1800" b="0" dirty="0"/>
                        <a:t>35</a:t>
                      </a:r>
                    </a:p>
                  </a:txBody>
                  <a:tcPr marL="51434" marR="51434" marT="34293" marB="34293" anchor="ctr">
                    <a:solidFill>
                      <a:srgbClr val="FFFF00"/>
                    </a:solidFill>
                  </a:tcPr>
                </a:tc>
                <a:extLst>
                  <a:ext uri="{0D108BD9-81ED-4DB2-BD59-A6C34878D82A}">
                    <a16:rowId xmlns:a16="http://schemas.microsoft.com/office/drawing/2014/main" val="10003"/>
                  </a:ext>
                </a:extLst>
              </a:tr>
              <a:tr h="780440">
                <a:tc>
                  <a:txBody>
                    <a:bodyPr/>
                    <a:lstStyle/>
                    <a:p>
                      <a:r>
                        <a:rPr lang="fr-FR" sz="1800" b="0" dirty="0"/>
                        <a:t>Côte d’Ivoire (150)</a:t>
                      </a:r>
                    </a:p>
                  </a:txBody>
                  <a:tcPr marL="51432" marR="51432" marT="34292" marB="34292" anchor="ctr">
                    <a:solidFill>
                      <a:schemeClr val="bg1"/>
                    </a:solidFill>
                  </a:tcPr>
                </a:tc>
                <a:tc>
                  <a:txBody>
                    <a:bodyPr/>
                    <a:lstStyle/>
                    <a:p>
                      <a:pPr algn="ctr"/>
                      <a:r>
                        <a:rPr lang="fr-FR" sz="1800" b="0" dirty="0"/>
                        <a:t>16</a:t>
                      </a:r>
                    </a:p>
                  </a:txBody>
                  <a:tcPr marL="51434" marR="51434" marT="34293" marB="34293" anchor="ctr">
                    <a:solidFill>
                      <a:srgbClr val="FFC000"/>
                    </a:solidFill>
                  </a:tcPr>
                </a:tc>
                <a:tc>
                  <a:txBody>
                    <a:bodyPr/>
                    <a:lstStyle/>
                    <a:p>
                      <a:pPr algn="ctr"/>
                      <a:r>
                        <a:rPr lang="fr-FR" sz="1800" b="0" u="sng" dirty="0"/>
                        <a:t>18</a:t>
                      </a:r>
                      <a:endParaRPr lang="fr-FR" sz="1800" b="0" dirty="0"/>
                    </a:p>
                  </a:txBody>
                  <a:tcPr marL="51434" marR="51434" marT="34293" marB="34293" anchor="ctr">
                    <a:solidFill>
                      <a:schemeClr val="accent6">
                        <a:lumMod val="60000"/>
                        <a:lumOff val="40000"/>
                      </a:schemeClr>
                    </a:solidFill>
                  </a:tcPr>
                </a:tc>
                <a:tc>
                  <a:txBody>
                    <a:bodyPr/>
                    <a:lstStyle/>
                    <a:p>
                      <a:pPr algn="ctr"/>
                      <a:r>
                        <a:rPr lang="fr-FR" sz="1800" b="0" dirty="0"/>
                        <a:t>45</a:t>
                      </a:r>
                    </a:p>
                  </a:txBody>
                  <a:tcPr marL="51434" marR="51434" marT="34293" marB="34293" anchor="ctr">
                    <a:solidFill>
                      <a:srgbClr val="92D050"/>
                    </a:solidFill>
                  </a:tcPr>
                </a:tc>
                <a:tc>
                  <a:txBody>
                    <a:bodyPr/>
                    <a:lstStyle/>
                    <a:p>
                      <a:pPr algn="ctr"/>
                      <a:endParaRPr lang="fr-FR" sz="1800" b="0" dirty="0"/>
                    </a:p>
                  </a:txBody>
                  <a:tcPr marL="51434" marR="51434" marT="34293" marB="34293" anchor="ctr">
                    <a:solidFill>
                      <a:schemeClr val="bg1"/>
                    </a:solidFill>
                  </a:tcPr>
                </a:tc>
                <a:extLst>
                  <a:ext uri="{0D108BD9-81ED-4DB2-BD59-A6C34878D82A}">
                    <a16:rowId xmlns:a16="http://schemas.microsoft.com/office/drawing/2014/main" val="10004"/>
                  </a:ext>
                </a:extLst>
              </a:tr>
              <a:tr h="780440">
                <a:tc>
                  <a:txBody>
                    <a:bodyPr/>
                    <a:lstStyle/>
                    <a:p>
                      <a:r>
                        <a:rPr lang="fr-FR" sz="1800" b="1" dirty="0"/>
                        <a:t>Sénégal</a:t>
                      </a:r>
                      <a:r>
                        <a:rPr lang="fr-FR" sz="1800" b="1" baseline="0" dirty="0"/>
                        <a:t> (259)</a:t>
                      </a:r>
                      <a:endParaRPr lang="fr-FR" sz="1800" b="1" dirty="0"/>
                    </a:p>
                  </a:txBody>
                  <a:tcPr marL="51432" marR="51432" marT="34292" marB="34292" anchor="ctr">
                    <a:solidFill>
                      <a:schemeClr val="bg1"/>
                    </a:solidFill>
                  </a:tcPr>
                </a:tc>
                <a:tc>
                  <a:txBody>
                    <a:bodyPr/>
                    <a:lstStyle/>
                    <a:p>
                      <a:pPr algn="ctr"/>
                      <a:r>
                        <a:rPr lang="fr-FR" sz="1800" b="0" dirty="0"/>
                        <a:t>16</a:t>
                      </a:r>
                    </a:p>
                  </a:txBody>
                  <a:tcPr marL="51434" marR="51434" marT="34293" marB="34293" anchor="ctr">
                    <a:solidFill>
                      <a:srgbClr val="FFC000"/>
                    </a:solidFill>
                  </a:tcPr>
                </a:tc>
                <a:tc>
                  <a:txBody>
                    <a:bodyPr/>
                    <a:lstStyle/>
                    <a:p>
                      <a:pPr algn="ctr"/>
                      <a:r>
                        <a:rPr lang="fr-FR" sz="1800" b="0" dirty="0"/>
                        <a:t>18</a:t>
                      </a:r>
                    </a:p>
                  </a:txBody>
                  <a:tcPr marL="51434" marR="51434" marT="34293" marB="34293" anchor="ctr">
                    <a:solidFill>
                      <a:schemeClr val="accent6">
                        <a:lumMod val="60000"/>
                        <a:lumOff val="40000"/>
                      </a:schemeClr>
                    </a:solidFill>
                  </a:tcPr>
                </a:tc>
                <a:tc>
                  <a:txBody>
                    <a:bodyPr/>
                    <a:lstStyle/>
                    <a:p>
                      <a:pPr algn="ctr"/>
                      <a:r>
                        <a:rPr lang="fr-FR" sz="1800" b="0" dirty="0"/>
                        <a:t>45</a:t>
                      </a:r>
                    </a:p>
                  </a:txBody>
                  <a:tcPr marL="51434" marR="51434" marT="34293" marB="34293" anchor="ctr">
                    <a:solidFill>
                      <a:srgbClr val="92D050"/>
                    </a:solidFill>
                  </a:tcPr>
                </a:tc>
                <a:tc>
                  <a:txBody>
                    <a:bodyPr/>
                    <a:lstStyle/>
                    <a:p>
                      <a:pPr algn="ctr"/>
                      <a:r>
                        <a:rPr lang="fr-FR" sz="1800" b="0" dirty="0"/>
                        <a:t>58</a:t>
                      </a:r>
                    </a:p>
                  </a:txBody>
                  <a:tcPr marL="51434" marR="51434" marT="34293" marB="34293" anchor="ctr">
                    <a:solidFill>
                      <a:srgbClr val="00B0F0"/>
                    </a:solidFill>
                  </a:tcPr>
                </a:tc>
                <a:extLst>
                  <a:ext uri="{0D108BD9-81ED-4DB2-BD59-A6C34878D82A}">
                    <a16:rowId xmlns:a16="http://schemas.microsoft.com/office/drawing/2014/main" val="10005"/>
                  </a:ext>
                </a:extLst>
              </a:tr>
            </a:tbl>
          </a:graphicData>
        </a:graphic>
      </p:graphicFrame>
      <p:pic>
        <p:nvPicPr>
          <p:cNvPr id="81967" name="Picture 2">
            <a:extLst>
              <a:ext uri="{FF2B5EF4-FFF2-40B4-BE49-F238E27FC236}">
                <a16:creationId xmlns:a16="http://schemas.microsoft.com/office/drawing/2014/main" id="{C8F62EFF-132F-D743-AC69-29E2BA5B3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950" y="388939"/>
            <a:ext cx="12128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8" name="Espace réservé du numéro de diapositive 8">
            <a:extLst>
              <a:ext uri="{FF2B5EF4-FFF2-40B4-BE49-F238E27FC236}">
                <a16:creationId xmlns:a16="http://schemas.microsoft.com/office/drawing/2014/main" id="{9E9EBDF2-B1D7-C041-AB14-48006737752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just">
              <a:spcBef>
                <a:spcPct val="20000"/>
              </a:spcBef>
              <a:buClr>
                <a:srgbClr val="FF6600"/>
              </a:buClr>
              <a:buSzPct val="150000"/>
              <a:buFont typeface="Wingdings" pitchFamily="2" charset="2"/>
              <a:buChar char="§"/>
              <a:defRPr sz="3200" b="1" i="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600"/>
              </a:buClr>
              <a:buChar char="•"/>
              <a:defRPr sz="32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600"/>
              </a:buClr>
              <a:buFont typeface="Arial" panose="020B0604020202020204" pitchFamily="34" charset="0"/>
              <a:buChar char="-"/>
              <a:defRPr sz="32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32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9pPr>
          </a:lstStyle>
          <a:p>
            <a:pPr algn="r">
              <a:spcBef>
                <a:spcPct val="0"/>
              </a:spcBef>
              <a:buClrTx/>
              <a:buSzTx/>
              <a:buFontTx/>
              <a:buNone/>
            </a:pPr>
            <a:fld id="{F99B2E2B-7AB3-4147-A47A-DAF1CCFBC455}" type="slidenum">
              <a:rPr lang="en-GB" altLang="fr-FR" sz="1200" b="0" i="0">
                <a:solidFill>
                  <a:srgbClr val="898989"/>
                </a:solidFill>
                <a:latin typeface="Calibri" panose="020F0502020204030204" pitchFamily="34" charset="0"/>
              </a:rPr>
              <a:pPr algn="r">
                <a:spcBef>
                  <a:spcPct val="0"/>
                </a:spcBef>
                <a:buClrTx/>
                <a:buSzTx/>
                <a:buFontTx/>
                <a:buNone/>
              </a:pPr>
              <a:t>8</a:t>
            </a:fld>
            <a:endParaRPr lang="en-GB" altLang="fr-FR" sz="1200" b="0" i="0">
              <a:solidFill>
                <a:srgbClr val="898989"/>
              </a:solidFill>
              <a:latin typeface="Calibri" panose="020F0502020204030204" pitchFamily="34" charset="0"/>
            </a:endParaRPr>
          </a:p>
        </p:txBody>
      </p:sp>
      <p:sp>
        <p:nvSpPr>
          <p:cNvPr id="2" name="ZoneTexte 5">
            <a:extLst>
              <a:ext uri="{FF2B5EF4-FFF2-40B4-BE49-F238E27FC236}">
                <a16:creationId xmlns:a16="http://schemas.microsoft.com/office/drawing/2014/main" id="{D69E6D71-2B61-D307-746E-3317CAB10B01}"/>
              </a:ext>
            </a:extLst>
          </p:cNvPr>
          <p:cNvSpPr txBox="1">
            <a:spLocks noChangeArrowheads="1"/>
          </p:cNvSpPr>
          <p:nvPr/>
        </p:nvSpPr>
        <p:spPr bwMode="auto">
          <a:xfrm>
            <a:off x="268288" y="6488112"/>
            <a:ext cx="662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buClr>
                <a:srgbClr val="FF6600"/>
              </a:buClr>
              <a:buSzPct val="150000"/>
              <a:buFont typeface="Wingdings" pitchFamily="2" charset="2"/>
              <a:buChar char="§"/>
              <a:defRPr sz="3200" b="1" i="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600"/>
              </a:buClr>
              <a:buChar char="•"/>
              <a:defRPr sz="32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600"/>
              </a:buClr>
              <a:buFont typeface="Arial" panose="020B0604020202020204" pitchFamily="34" charset="0"/>
              <a:buChar char="-"/>
              <a:defRPr sz="32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32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3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3200" b="1">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fr-FR" sz="1800" b="0" i="0" dirty="0"/>
              <a:t>Avec la courtoisie du </a:t>
            </a:r>
            <a:r>
              <a:rPr lang="en-US" altLang="fr-FR" sz="1800" b="0" i="0" dirty="0" err="1"/>
              <a:t>Pr</a:t>
            </a:r>
            <a:r>
              <a:rPr lang="en-US" altLang="fr-FR" sz="1800" b="0" i="0" dirty="0"/>
              <a:t> </a:t>
            </a:r>
            <a:r>
              <a:rPr lang="en-US" altLang="fr-FR" sz="1800" b="0" i="0" dirty="0" err="1"/>
              <a:t>Ndeye</a:t>
            </a:r>
            <a:r>
              <a:rPr lang="en-US" altLang="fr-FR" sz="1800" b="0" i="0" dirty="0"/>
              <a:t> </a:t>
            </a:r>
            <a:r>
              <a:rPr lang="en-US" altLang="fr-FR" sz="1800" b="0" i="0" dirty="0" err="1"/>
              <a:t>Coumba</a:t>
            </a:r>
            <a:r>
              <a:rPr lang="en-US" altLang="fr-FR" sz="1800" b="0" i="0" dirty="0"/>
              <a:t> TOURE KANE </a:t>
            </a:r>
            <a:endParaRPr lang="fr-FR" altLang="fr-FR" sz="1800" b="0" i="0" dirty="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4237</TotalTime>
  <Words>2610</Words>
  <Application>Microsoft Office PowerPoint</Application>
  <PresentationFormat>Grand écran</PresentationFormat>
  <Paragraphs>485</Paragraphs>
  <Slides>38</Slides>
  <Notes>6</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38</vt:i4>
      </vt:variant>
    </vt:vector>
  </HeadingPairs>
  <TitlesOfParts>
    <vt:vector size="54" baseType="lpstr">
      <vt:lpstr>ＭＳ Ｐゴシック</vt:lpstr>
      <vt:lpstr>arial</vt:lpstr>
      <vt:lpstr>arial</vt:lpstr>
      <vt:lpstr>Arial Black</vt:lpstr>
      <vt:lpstr>Calibri</vt:lpstr>
      <vt:lpstr>Calibri Light</vt:lpstr>
      <vt:lpstr>Comic Sans MS</vt:lpstr>
      <vt:lpstr>Georgia</vt:lpstr>
      <vt:lpstr>Optima</vt:lpstr>
      <vt:lpstr>Sagona ExtraLight</vt:lpstr>
      <vt:lpstr>Speak Pro</vt:lpstr>
      <vt:lpstr>Symbol</vt:lpstr>
      <vt:lpstr>Tahoma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Résultats COFAC-COL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Dépistage du cancer du col de l’utérus</vt:lpstr>
      <vt:lpstr>Présentation PowerPoint</vt:lpstr>
      <vt:lpstr>Dépistage du cancer du col de l’utérus</vt:lpstr>
      <vt:lpstr>Dépistage du cancer du col de l’utérus</vt:lpstr>
      <vt:lpstr>IVL positive</vt:lpstr>
      <vt:lpstr>Dépistage du cancer du col de l’utérus</vt:lpstr>
      <vt:lpstr>Dépistage du cancer du col de l’utérus</vt:lpstr>
      <vt:lpstr>Dépistage du cancer du col de l’utérus</vt:lpstr>
      <vt:lpstr>Dépistage du cancer du col de l’utérus</vt:lpstr>
      <vt:lpstr>Dépistage du cancer du col de l’utérus</vt:lpstr>
      <vt:lpstr>Dépistage du cancer du col de l’utérus</vt:lpstr>
      <vt:lpstr>Dépistage du cancer du col de l’utérus</vt:lpstr>
      <vt:lpstr>Dépistage du cancer du col de l’utérus</vt:lpstr>
      <vt:lpstr>Présentation PowerPoint</vt:lpstr>
      <vt:lpstr>Génotypage avec Abbott RealTime High-Risk HPV</vt:lpstr>
      <vt:lpstr>Kit de prélèvement d’échantillons Abbott Cervi-Collect</vt:lpstr>
      <vt:lpstr>Abbott RealTime HIGH RISK HPV</vt:lpstr>
      <vt:lpstr>Présentation PowerPoint</vt:lpstr>
      <vt:lpstr>Dépistage du cancer du col de l’utérus</vt:lpstr>
      <vt:lpstr>Conclusion</vt:lpstr>
      <vt:lpstr>Test Abbott RealTime High Risk HPV</vt:lpstr>
      <vt:lpstr>   Jërëjëf  MERCI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Ousmane Sadio</cp:lastModifiedBy>
  <cp:revision>5</cp:revision>
  <dcterms:created xsi:type="dcterms:W3CDTF">2023-11-05T13:50:59Z</dcterms:created>
  <dcterms:modified xsi:type="dcterms:W3CDTF">2025-02-22T19:54:54Z</dcterms:modified>
</cp:coreProperties>
</file>